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739" r:id="rId2"/>
  </p:sldMasterIdLst>
  <p:sldIdLst>
    <p:sldId id="256" r:id="rId3"/>
    <p:sldId id="278" r:id="rId4"/>
    <p:sldId id="277" r:id="rId5"/>
    <p:sldId id="261" r:id="rId6"/>
    <p:sldId id="266" r:id="rId7"/>
    <p:sldId id="267" r:id="rId8"/>
    <p:sldId id="268" r:id="rId9"/>
    <p:sldId id="269" r:id="rId10"/>
    <p:sldId id="271" r:id="rId11"/>
    <p:sldId id="272" r:id="rId12"/>
    <p:sldId id="273"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s Christoforides" initials="AC" lastIdx="1" clrIdx="0">
    <p:extLst>
      <p:ext uri="{19B8F6BF-5375-455C-9EA6-DF929625EA0E}">
        <p15:presenceInfo xmlns:p15="http://schemas.microsoft.com/office/powerpoint/2012/main" userId="S-1-5-21-2439290055-625687978-50320875-12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5" d="100"/>
          <a:sy n="105" d="100"/>
        </p:scale>
        <p:origin x="378"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02/25/19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36341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02/25/19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70905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02/25/19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36836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02/25/19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87167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02/25/19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62977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02/25/19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2749401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02/25/19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2787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02/25/19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1505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460820"/>
            <a:ext cx="966844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3586922"/>
            <a:ext cx="966844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02/25/19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66735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53474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66815" y="2160588"/>
            <a:ext cx="4534745"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02/25/19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1472566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02/25/19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88649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02/25/19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24791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02/25/19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15957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02/25/19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3431842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02/25/19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60686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02/25/19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15138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rot="5400000">
            <a:off x="4894215" y="-439781"/>
            <a:ext cx="2403568" cy="12192000"/>
            <a:chOff x="7425267" y="-8467"/>
            <a:chExt cx="4766733"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9578962" cy="110107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1923445"/>
            <a:ext cx="9578962" cy="41179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02/25/19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pic>
        <p:nvPicPr>
          <p:cNvPr id="11" name="Picture 10">
            <a:extLst>
              <a:ext uri="{FF2B5EF4-FFF2-40B4-BE49-F238E27FC236}">
                <a16:creationId xmlns:a16="http://schemas.microsoft.com/office/drawing/2014/main" id="{B89D443E-C0B8-4E47-B8E3-5D9C4CB130EA}"/>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772091" y="5957740"/>
            <a:ext cx="1278264" cy="785439"/>
          </a:xfrm>
          <a:prstGeom prst="rect">
            <a:avLst/>
          </a:prstGeom>
        </p:spPr>
      </p:pic>
    </p:spTree>
    <p:extLst>
      <p:ext uri="{BB962C8B-B14F-4D97-AF65-F5344CB8AC3E}">
        <p14:creationId xmlns:p14="http://schemas.microsoft.com/office/powerpoint/2010/main" val="4250243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rot="5400000">
            <a:off x="4894215" y="-439781"/>
            <a:ext cx="2403568" cy="12192000"/>
            <a:chOff x="7425267" y="-8467"/>
            <a:chExt cx="4766733"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9578962"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9578962"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02/25/19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pic>
        <p:nvPicPr>
          <p:cNvPr id="9" name="Picture 8" descr="A close up of a sign&#10;&#10;Description generated with very high confidence">
            <a:extLst>
              <a:ext uri="{FF2B5EF4-FFF2-40B4-BE49-F238E27FC236}">
                <a16:creationId xmlns:a16="http://schemas.microsoft.com/office/drawing/2014/main" id="{3A8CBCBC-0B92-4A42-AEF1-703F44E50B1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18" t="2592" r="3625" b="12414"/>
          <a:stretch/>
        </p:blipFill>
        <p:spPr>
          <a:xfrm>
            <a:off x="10466261" y="5694500"/>
            <a:ext cx="1603819" cy="1019571"/>
          </a:xfrm>
          <a:prstGeom prst="rect">
            <a:avLst/>
          </a:prstGeom>
        </p:spPr>
      </p:pic>
    </p:spTree>
    <p:extLst>
      <p:ext uri="{BB962C8B-B14F-4D97-AF65-F5344CB8AC3E}">
        <p14:creationId xmlns:p14="http://schemas.microsoft.com/office/powerpoint/2010/main" val="425024312"/>
      </p:ext>
    </p:extLst>
  </p:cSld>
  <p:clrMap bg1="lt1" tx1="dk1" bg2="lt2" tx2="dk2" accent1="accent1" accent2="accent2" accent3="accent3" accent4="accent4" accent5="accent5" accent6="accent6" hlink="hlink" folHlink="folHlink"/>
  <p:sldLayoutIdLst>
    <p:sldLayoutId id="2147483740"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hyperlink" Target="mailto:andri@zelaaviation.com" TargetMode="External"/><Relationship Id="rId3" Type="http://schemas.openxmlformats.org/officeDocument/2006/relationships/image" Target="../media/image8.jpeg"/><Relationship Id="rId7" Type="http://schemas.openxmlformats.org/officeDocument/2006/relationships/hyperlink" Target="mailto:pa@zelaaviation.com" TargetMode="External"/><Relationship Id="rId12" Type="http://schemas.openxmlformats.org/officeDocument/2006/relationships/image" Target="../media/image15.jpeg"/><Relationship Id="rId17" Type="http://schemas.openxmlformats.org/officeDocument/2006/relationships/image" Target="../media/image18.jpg"/><Relationship Id="rId2" Type="http://schemas.openxmlformats.org/officeDocument/2006/relationships/hyperlink" Target="mailto:andreas@zelaaviation.com" TargetMode="External"/><Relationship Id="rId16" Type="http://schemas.openxmlformats.org/officeDocument/2006/relationships/image" Target="../media/image17.jpg"/><Relationship Id="rId1" Type="http://schemas.openxmlformats.org/officeDocument/2006/relationships/slideLayout" Target="../slideLayouts/slideLayout5.xml"/><Relationship Id="rId6" Type="http://schemas.openxmlformats.org/officeDocument/2006/relationships/hyperlink" Target="mailto:apericleous@zelaaviation.com" TargetMode="External"/><Relationship Id="rId11" Type="http://schemas.openxmlformats.org/officeDocument/2006/relationships/image" Target="../media/image14.jpeg"/><Relationship Id="rId5" Type="http://schemas.openxmlformats.org/officeDocument/2006/relationships/image" Target="../media/image10.jpeg"/><Relationship Id="rId15" Type="http://schemas.openxmlformats.org/officeDocument/2006/relationships/image" Target="../media/image16.jpg"/><Relationship Id="rId10" Type="http://schemas.openxmlformats.org/officeDocument/2006/relationships/image" Target="../media/image13.jpeg"/><Relationship Id="rId4" Type="http://schemas.openxmlformats.org/officeDocument/2006/relationships/image" Target="../media/image9.jpeg"/><Relationship Id="rId9" Type="http://schemas.openxmlformats.org/officeDocument/2006/relationships/image" Target="../media/image12.jpeg"/><Relationship Id="rId14" Type="http://schemas.openxmlformats.org/officeDocument/2006/relationships/hyperlink" Target="mailto:yiorgos@zelaaviation.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drylease@zelaaviation.com" TargetMode="External"/><Relationship Id="rId2" Type="http://schemas.openxmlformats.org/officeDocument/2006/relationships/hyperlink" Target="mailto:acmi@zelaaviation.com" TargetMode="External"/><Relationship Id="rId1" Type="http://schemas.openxmlformats.org/officeDocument/2006/relationships/slideLayout" Target="../slideLayouts/slideLayout4.xml"/><Relationship Id="rId4" Type="http://schemas.openxmlformats.org/officeDocument/2006/relationships/hyperlink" Target="mailto:aircraftsales@zelaaviation.co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 name="Rectangle 7">
            <a:extLst>
              <a:ext uri="{FF2B5EF4-FFF2-40B4-BE49-F238E27FC236}">
                <a16:creationId xmlns:a16="http://schemas.microsoft.com/office/drawing/2014/main" id="{9B8A5A16-7BE9-4AA1-9B5E-00FAFA5C86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9">
            <a:extLst>
              <a:ext uri="{FF2B5EF4-FFF2-40B4-BE49-F238E27FC236}">
                <a16:creationId xmlns:a16="http://schemas.microsoft.com/office/drawing/2014/main" id="{C55D27F9-7623-4A6E-89FF-87E6C4E0D90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492EF457-D744-4C61-8670-518EC1D2D524}"/>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7B7CFC0-1E17-41C5-BF93-16E99B1F8974}"/>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80000"/>
                </a:srgb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640594F-E37B-4D91-8E95-9DA62A9B9657}"/>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3C9D004-5359-4937-9D4B-EC89888063B2}"/>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0DE8B4BF-A71A-4324-A033-7886CF70A07E}"/>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697F627-1058-435C-96D4-98AB552C6A1E}"/>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49E61018-BC96-47DC-B47F-FFBA96BAD8D7}"/>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CA434EC-618C-4787-86BA-1BF47478EEAC}"/>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18">
              <a:extLst>
                <a:ext uri="{FF2B5EF4-FFF2-40B4-BE49-F238E27FC236}">
                  <a16:creationId xmlns:a16="http://schemas.microsoft.com/office/drawing/2014/main" id="{97378863-CDB3-4B0F-A65C-98A1252DD06F}"/>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99AC3B8-4857-468C-B8CF-806C5E7B8077}"/>
              </a:ext>
            </a:extLst>
          </p:cNvPr>
          <p:cNvSpPr>
            <a:spLocks noGrp="1"/>
          </p:cNvSpPr>
          <p:nvPr>
            <p:ph type="ctrTitle"/>
          </p:nvPr>
        </p:nvSpPr>
        <p:spPr/>
        <p:txBody>
          <a:bodyPr>
            <a:normAutofit/>
          </a:bodyPr>
          <a:lstStyle/>
          <a:p>
            <a:r>
              <a:rPr lang="en-GB" sz="6000" dirty="0">
                <a:solidFill>
                  <a:srgbClr val="FFFFFF"/>
                </a:solidFill>
              </a:rPr>
              <a:t>Zela Aviation</a:t>
            </a:r>
          </a:p>
        </p:txBody>
      </p:sp>
      <p:sp>
        <p:nvSpPr>
          <p:cNvPr id="3" name="Subtitle 2">
            <a:extLst>
              <a:ext uri="{FF2B5EF4-FFF2-40B4-BE49-F238E27FC236}">
                <a16:creationId xmlns:a16="http://schemas.microsoft.com/office/drawing/2014/main" id="{F2025DF3-1E82-4D81-A62B-12806C0BF3C7}"/>
              </a:ext>
            </a:extLst>
          </p:cNvPr>
          <p:cNvSpPr>
            <a:spLocks noGrp="1"/>
          </p:cNvSpPr>
          <p:nvPr>
            <p:ph type="subTitle" idx="1"/>
          </p:nvPr>
        </p:nvSpPr>
        <p:spPr/>
        <p:txBody>
          <a:bodyPr>
            <a:normAutofit/>
          </a:bodyPr>
          <a:lstStyle/>
          <a:p>
            <a:r>
              <a:rPr lang="en-GB" sz="2000" dirty="0">
                <a:solidFill>
                  <a:srgbClr val="FFFFFF"/>
                </a:solidFill>
              </a:rPr>
              <a:t>Aircraft</a:t>
            </a:r>
            <a:r>
              <a:rPr lang="en-GB" dirty="0">
                <a:solidFill>
                  <a:srgbClr val="FFFFFF"/>
                </a:solidFill>
              </a:rPr>
              <a:t> Remarketing</a:t>
            </a:r>
          </a:p>
        </p:txBody>
      </p:sp>
    </p:spTree>
    <p:extLst>
      <p:ext uri="{BB962C8B-B14F-4D97-AF65-F5344CB8AC3E}">
        <p14:creationId xmlns:p14="http://schemas.microsoft.com/office/powerpoint/2010/main" val="1573104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8B770-4995-4F33-8065-56F43BCC2112}"/>
              </a:ext>
            </a:extLst>
          </p:cNvPr>
          <p:cNvSpPr>
            <a:spLocks noGrp="1"/>
          </p:cNvSpPr>
          <p:nvPr>
            <p:ph type="title"/>
          </p:nvPr>
        </p:nvSpPr>
        <p:spPr>
          <a:xfrm>
            <a:off x="624326" y="212037"/>
            <a:ext cx="8596668" cy="516834"/>
          </a:xfrm>
        </p:spPr>
        <p:txBody>
          <a:bodyPr>
            <a:normAutofit fontScale="90000"/>
          </a:bodyPr>
          <a:lstStyle/>
          <a:p>
            <a:r>
              <a:rPr lang="en-GB" sz="3200" dirty="0"/>
              <a:t>Meet the team</a:t>
            </a:r>
          </a:p>
        </p:txBody>
      </p:sp>
      <p:sp>
        <p:nvSpPr>
          <p:cNvPr id="3" name="TextBox 7">
            <a:extLst>
              <a:ext uri="{FF2B5EF4-FFF2-40B4-BE49-F238E27FC236}">
                <a16:creationId xmlns:a16="http://schemas.microsoft.com/office/drawing/2014/main" id="{D2B1EDEE-2821-4A35-93C0-0FE31856D213}"/>
              </a:ext>
            </a:extLst>
          </p:cNvPr>
          <p:cNvSpPr txBox="1"/>
          <p:nvPr/>
        </p:nvSpPr>
        <p:spPr>
          <a:xfrm>
            <a:off x="1450936" y="1100116"/>
            <a:ext cx="2548980" cy="73866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2060"/>
                </a:solidFill>
                <a:uFillTx/>
                <a:latin typeface="Century Gothic"/>
              </a:rPr>
              <a:t>Andreas Christodoulides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1" u="none" strike="noStrike" kern="1200" cap="none" spc="0" baseline="0" dirty="0">
                <a:solidFill>
                  <a:srgbClr val="002060"/>
                </a:solidFill>
                <a:uFillTx/>
                <a:latin typeface="Century Gothic"/>
              </a:rPr>
              <a:t>Chairman</a:t>
            </a:r>
            <a:endParaRPr lang="en-GB" sz="1400" b="0" i="0" u="none" strike="noStrike" kern="1200" cap="none" spc="0" baseline="0" dirty="0">
              <a:solidFill>
                <a:srgbClr val="002060"/>
              </a:solidFill>
              <a:uFillTx/>
              <a:latin typeface="Century Gothic"/>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2060"/>
                </a:solidFill>
                <a:uFillTx/>
                <a:latin typeface="Century Gothic"/>
                <a:hlinkClick r:id="rId2"/>
              </a:rPr>
              <a:t>andreas@zelaaviation.com</a:t>
            </a:r>
            <a:r>
              <a:rPr lang="en-GB" sz="1400" b="0" i="0" u="none" strike="noStrike" kern="1200" cap="none" spc="0" baseline="0" dirty="0">
                <a:solidFill>
                  <a:srgbClr val="002060"/>
                </a:solidFill>
                <a:uFillTx/>
                <a:latin typeface="Century Gothic"/>
              </a:rPr>
              <a:t> </a:t>
            </a:r>
          </a:p>
        </p:txBody>
      </p:sp>
      <p:pic>
        <p:nvPicPr>
          <p:cNvPr id="4" name="Picture 8">
            <a:extLst>
              <a:ext uri="{FF2B5EF4-FFF2-40B4-BE49-F238E27FC236}">
                <a16:creationId xmlns:a16="http://schemas.microsoft.com/office/drawing/2014/main" id="{7D00EE53-3EC0-47D2-9FC6-380E2B1135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635" y="1133818"/>
            <a:ext cx="995301" cy="663533"/>
          </a:xfrm>
          <a:prstGeom prst="rect">
            <a:avLst/>
          </a:prstGeom>
          <a:noFill/>
          <a:ln cap="flat">
            <a:noFill/>
          </a:ln>
        </p:spPr>
      </p:pic>
      <p:pic>
        <p:nvPicPr>
          <p:cNvPr id="5" name="Picture 9">
            <a:extLst>
              <a:ext uri="{FF2B5EF4-FFF2-40B4-BE49-F238E27FC236}">
                <a16:creationId xmlns:a16="http://schemas.microsoft.com/office/drawing/2014/main" id="{0997B884-30B1-49CA-98EB-215CFC0252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676" y="2362246"/>
            <a:ext cx="1036260" cy="690839"/>
          </a:xfrm>
          <a:prstGeom prst="rect">
            <a:avLst/>
          </a:prstGeom>
          <a:noFill/>
          <a:ln cap="flat">
            <a:noFill/>
          </a:ln>
        </p:spPr>
      </p:pic>
      <p:sp>
        <p:nvSpPr>
          <p:cNvPr id="6" name="TextBox 10">
            <a:extLst>
              <a:ext uri="{FF2B5EF4-FFF2-40B4-BE49-F238E27FC236}">
                <a16:creationId xmlns:a16="http://schemas.microsoft.com/office/drawing/2014/main" id="{C3AD33C4-9B36-4988-823A-F47482F24ED3}"/>
              </a:ext>
            </a:extLst>
          </p:cNvPr>
          <p:cNvSpPr txBox="1"/>
          <p:nvPr/>
        </p:nvSpPr>
        <p:spPr>
          <a:xfrm>
            <a:off x="1450936" y="2319493"/>
            <a:ext cx="2721170" cy="73866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2060"/>
                </a:solidFill>
                <a:uFillTx/>
                <a:latin typeface="Century Gothic"/>
              </a:rPr>
              <a:t>Matthew Pascoe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1" u="none" strike="noStrike" kern="1200" cap="none" spc="0" baseline="0" dirty="0">
                <a:solidFill>
                  <a:srgbClr val="002060"/>
                </a:solidFill>
                <a:uFillTx/>
                <a:latin typeface="Century Gothic"/>
              </a:rPr>
              <a:t>Senior Aviation Consultant</a:t>
            </a:r>
            <a:endParaRPr lang="en-GB" sz="1400" b="0" i="0" u="none" strike="noStrike" kern="1200" cap="none" spc="0" baseline="0" dirty="0">
              <a:solidFill>
                <a:srgbClr val="002060"/>
              </a:solidFill>
              <a:uFillTx/>
              <a:latin typeface="Century Gothic"/>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2060"/>
                </a:solidFill>
                <a:uFillTx/>
                <a:latin typeface="Century Gothic"/>
                <a:hlinkClick r:id="rId2"/>
              </a:rPr>
              <a:t>matthew@zelaaviation.com</a:t>
            </a:r>
            <a:r>
              <a:rPr lang="en-GB" sz="1400" b="0" i="0" u="none" strike="noStrike" kern="1200" cap="none" spc="0" baseline="0" dirty="0">
                <a:solidFill>
                  <a:srgbClr val="002060"/>
                </a:solidFill>
                <a:uFillTx/>
                <a:latin typeface="Century Gothic"/>
              </a:rPr>
              <a:t> </a:t>
            </a:r>
          </a:p>
        </p:txBody>
      </p:sp>
      <p:pic>
        <p:nvPicPr>
          <p:cNvPr id="7" name="Picture 11">
            <a:extLst>
              <a:ext uri="{FF2B5EF4-FFF2-40B4-BE49-F238E27FC236}">
                <a16:creationId xmlns:a16="http://schemas.microsoft.com/office/drawing/2014/main" id="{FF2330BE-BAD5-4926-B814-DD1454F53F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610" y="3530331"/>
            <a:ext cx="1068677" cy="712451"/>
          </a:xfrm>
          <a:prstGeom prst="rect">
            <a:avLst/>
          </a:prstGeom>
          <a:noFill/>
          <a:ln cap="flat">
            <a:noFill/>
          </a:ln>
        </p:spPr>
      </p:pic>
      <p:sp>
        <p:nvSpPr>
          <p:cNvPr id="8" name="TextBox 12">
            <a:extLst>
              <a:ext uri="{FF2B5EF4-FFF2-40B4-BE49-F238E27FC236}">
                <a16:creationId xmlns:a16="http://schemas.microsoft.com/office/drawing/2014/main" id="{8542DB14-5B22-462B-A4D2-59D7C40A0900}"/>
              </a:ext>
            </a:extLst>
          </p:cNvPr>
          <p:cNvSpPr txBox="1"/>
          <p:nvPr/>
        </p:nvSpPr>
        <p:spPr>
          <a:xfrm>
            <a:off x="1483352" y="3564348"/>
            <a:ext cx="2805686" cy="730969"/>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2060"/>
                </a:solidFill>
                <a:uFillTx/>
                <a:latin typeface="Century Gothic"/>
              </a:rPr>
              <a:t>Andreas Pericleous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1" u="none" strike="noStrike" kern="1200" cap="none" spc="0" baseline="0" dirty="0">
                <a:solidFill>
                  <a:srgbClr val="002060"/>
                </a:solidFill>
                <a:uFillTx/>
                <a:latin typeface="Century Gothic"/>
              </a:rPr>
              <a:t>Business Development </a:t>
            </a:r>
            <a:r>
              <a:rPr lang="en-GB" sz="1400" b="0" i="1" u="none" strike="noStrike" kern="1200" cap="none" spc="0" baseline="0" dirty="0" err="1">
                <a:solidFill>
                  <a:srgbClr val="002060"/>
                </a:solidFill>
                <a:uFillTx/>
                <a:latin typeface="Century Gothic"/>
              </a:rPr>
              <a:t>Mgr</a:t>
            </a:r>
            <a:endParaRPr lang="en-GB" sz="1400" b="0" i="0" u="none" strike="noStrike" kern="1200" cap="none" spc="0" baseline="0" dirty="0">
              <a:solidFill>
                <a:srgbClr val="002060"/>
              </a:solidFill>
              <a:uFillTx/>
              <a:latin typeface="Century Gothic"/>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50" b="0" i="0" u="none" strike="noStrike" kern="1200" cap="none" spc="0" baseline="0" dirty="0">
                <a:solidFill>
                  <a:srgbClr val="002060"/>
                </a:solidFill>
                <a:uFillTx/>
                <a:latin typeface="Century Gothic"/>
                <a:hlinkClick r:id="rId6"/>
              </a:rPr>
              <a:t>apericleous@zelaaviation.com</a:t>
            </a:r>
            <a:r>
              <a:rPr lang="en-GB" sz="1350" b="0" i="0" u="none" strike="noStrike" kern="1200" cap="none" spc="0" baseline="0" dirty="0">
                <a:solidFill>
                  <a:srgbClr val="002060"/>
                </a:solidFill>
                <a:uFillTx/>
                <a:latin typeface="Century Gothic"/>
              </a:rPr>
              <a:t> </a:t>
            </a:r>
          </a:p>
        </p:txBody>
      </p:sp>
      <p:sp>
        <p:nvSpPr>
          <p:cNvPr id="9" name="TextBox 13">
            <a:extLst>
              <a:ext uri="{FF2B5EF4-FFF2-40B4-BE49-F238E27FC236}">
                <a16:creationId xmlns:a16="http://schemas.microsoft.com/office/drawing/2014/main" id="{E9534468-8C85-4B73-BEE7-9BA0C6D41194}"/>
              </a:ext>
            </a:extLst>
          </p:cNvPr>
          <p:cNvSpPr txBox="1"/>
          <p:nvPr/>
        </p:nvSpPr>
        <p:spPr>
          <a:xfrm>
            <a:off x="5262410" y="3429977"/>
            <a:ext cx="2452036" cy="73866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2060"/>
                </a:solidFill>
                <a:uFillTx/>
                <a:latin typeface="Century Gothic"/>
              </a:rPr>
              <a:t>Lorraine Paraskeva</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1" u="none" strike="noStrike" kern="1200" cap="none" spc="0" baseline="0" dirty="0">
                <a:solidFill>
                  <a:srgbClr val="002060"/>
                </a:solidFill>
                <a:uFillTx/>
                <a:latin typeface="Century Gothic"/>
              </a:rPr>
              <a:t>Executive PA to Chairman</a:t>
            </a:r>
            <a:endParaRPr lang="en-GB" sz="1400" b="0" i="0" u="none" strike="noStrike" kern="1200" cap="none" spc="0" baseline="0" dirty="0">
              <a:solidFill>
                <a:srgbClr val="002060"/>
              </a:solidFill>
              <a:uFillTx/>
              <a:latin typeface="Century Gothic"/>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0" cap="none" spc="0" baseline="0" dirty="0">
                <a:solidFill>
                  <a:srgbClr val="002060"/>
                </a:solidFill>
                <a:uFillTx/>
                <a:latin typeface="Century Gothic"/>
                <a:hlinkClick r:id="rId7"/>
              </a:rPr>
              <a:t>pa</a:t>
            </a:r>
            <a:r>
              <a:rPr lang="en-GB" sz="1400" b="0" i="0" u="none" strike="noStrike" kern="1200" cap="none" spc="0" baseline="0" dirty="0">
                <a:solidFill>
                  <a:srgbClr val="002060"/>
                </a:solidFill>
                <a:uFillTx/>
                <a:latin typeface="Century Gothic"/>
                <a:hlinkClick r:id="rId7"/>
              </a:rPr>
              <a:t>@zelaaviation.com</a:t>
            </a:r>
            <a:r>
              <a:rPr lang="en-GB" sz="1400" b="0" i="0" u="none" strike="noStrike" kern="1200" cap="none" spc="0" baseline="0" dirty="0">
                <a:solidFill>
                  <a:srgbClr val="002060"/>
                </a:solidFill>
                <a:uFillTx/>
                <a:latin typeface="Century Gothic"/>
              </a:rPr>
              <a:t> </a:t>
            </a:r>
          </a:p>
        </p:txBody>
      </p:sp>
      <p:sp>
        <p:nvSpPr>
          <p:cNvPr id="10" name="TextBox 15">
            <a:extLst>
              <a:ext uri="{FF2B5EF4-FFF2-40B4-BE49-F238E27FC236}">
                <a16:creationId xmlns:a16="http://schemas.microsoft.com/office/drawing/2014/main" id="{C24A2435-B467-4EB6-B876-850CF786157E}"/>
              </a:ext>
            </a:extLst>
          </p:cNvPr>
          <p:cNvSpPr txBox="1"/>
          <p:nvPr/>
        </p:nvSpPr>
        <p:spPr>
          <a:xfrm>
            <a:off x="9126225" y="1051050"/>
            <a:ext cx="2728688" cy="770980"/>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2060"/>
                </a:solidFill>
                <a:uFillTx/>
                <a:latin typeface="Century Gothic"/>
              </a:rPr>
              <a:t>Maria Zachariou</a:t>
            </a:r>
          </a:p>
          <a:p>
            <a:pPr marL="0" marR="0" lvl="0" indent="0" algn="l" defTabSz="914400" rtl="0" fontAlgn="auto" hangingPunct="1">
              <a:lnSpc>
                <a:spcPct val="115000"/>
              </a:lnSpc>
              <a:spcBef>
                <a:spcPts val="0"/>
              </a:spcBef>
              <a:spcAft>
                <a:spcPts val="0"/>
              </a:spcAft>
              <a:buNone/>
              <a:tabLst/>
              <a:defRPr sz="1800" b="0" i="0" u="none" strike="noStrike" kern="0" cap="none" spc="0" baseline="0">
                <a:solidFill>
                  <a:srgbClr val="000000"/>
                </a:solidFill>
                <a:uFillTx/>
              </a:defRPr>
            </a:pPr>
            <a:r>
              <a:rPr lang="en-GB" sz="1400" b="0" i="1" u="none" strike="noStrike" kern="1200" cap="none" spc="0" baseline="0" dirty="0">
                <a:solidFill>
                  <a:srgbClr val="002060"/>
                </a:solidFill>
                <a:uFillTx/>
                <a:latin typeface="Century Gothic" pitchFamily="34"/>
                <a:ea typeface="Calibri" pitchFamily="34"/>
                <a:cs typeface="Times New Roman" pitchFamily="18"/>
              </a:rPr>
              <a:t>Marketing &amp; Sales Executive </a:t>
            </a:r>
            <a:endParaRPr lang="en-GB" sz="1400" b="0" i="0" u="none" strike="noStrike" kern="0" cap="none" spc="0" baseline="0" dirty="0">
              <a:solidFill>
                <a:srgbClr val="002060"/>
              </a:solidFill>
              <a:uFillTx/>
              <a:latin typeface="Century Gothic"/>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2060"/>
                </a:solidFill>
                <a:uFillTx/>
                <a:latin typeface="Century Gothic"/>
                <a:hlinkClick r:id="rId2"/>
              </a:rPr>
              <a:t>maria@zelaaviation.com</a:t>
            </a:r>
            <a:r>
              <a:rPr lang="en-GB" sz="1400" b="0" i="0" u="none" strike="noStrike" kern="1200" cap="none" spc="0" baseline="0" dirty="0">
                <a:solidFill>
                  <a:srgbClr val="002060"/>
                </a:solidFill>
                <a:uFillTx/>
                <a:latin typeface="Century Gothic"/>
              </a:rPr>
              <a:t> </a:t>
            </a:r>
          </a:p>
        </p:txBody>
      </p:sp>
      <p:pic>
        <p:nvPicPr>
          <p:cNvPr id="11" name="Picture 12">
            <a:extLst>
              <a:ext uri="{FF2B5EF4-FFF2-40B4-BE49-F238E27FC236}">
                <a16:creationId xmlns:a16="http://schemas.microsoft.com/office/drawing/2014/main" id="{69103510-DA2F-4FA2-A8A7-2E645AD30BE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986"/>
          <a:stretch/>
        </p:blipFill>
        <p:spPr>
          <a:xfrm flipH="1">
            <a:off x="7799931" y="1095690"/>
            <a:ext cx="1297437" cy="891578"/>
          </a:xfrm>
          <a:prstGeom prst="rect">
            <a:avLst/>
          </a:prstGeom>
          <a:noFill/>
          <a:ln cap="flat">
            <a:noFill/>
          </a:ln>
        </p:spPr>
      </p:pic>
      <p:pic>
        <p:nvPicPr>
          <p:cNvPr id="12" name="Picture 13">
            <a:extLst>
              <a:ext uri="{FF2B5EF4-FFF2-40B4-BE49-F238E27FC236}">
                <a16:creationId xmlns:a16="http://schemas.microsoft.com/office/drawing/2014/main" id="{6E5B7905-0286-408B-8663-08DF808CE01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399" r="9443"/>
          <a:stretch/>
        </p:blipFill>
        <p:spPr>
          <a:xfrm flipH="1">
            <a:off x="4289037" y="3428023"/>
            <a:ext cx="1005183" cy="815647"/>
          </a:xfrm>
          <a:prstGeom prst="rect">
            <a:avLst/>
          </a:prstGeom>
          <a:noFill/>
          <a:ln cap="flat">
            <a:noFill/>
          </a:ln>
        </p:spPr>
      </p:pic>
      <p:pic>
        <p:nvPicPr>
          <p:cNvPr id="13" name="Picture 14">
            <a:extLst>
              <a:ext uri="{FF2B5EF4-FFF2-40B4-BE49-F238E27FC236}">
                <a16:creationId xmlns:a16="http://schemas.microsoft.com/office/drawing/2014/main" id="{86AAE4CF-D784-402C-A640-569A47BD61E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4141656" y="1145787"/>
            <a:ext cx="1082455" cy="721636"/>
          </a:xfrm>
          <a:prstGeom prst="rect">
            <a:avLst/>
          </a:prstGeom>
          <a:noFill/>
          <a:ln cap="flat">
            <a:noFill/>
          </a:ln>
        </p:spPr>
      </p:pic>
      <p:pic>
        <p:nvPicPr>
          <p:cNvPr id="14" name="Picture 16">
            <a:extLst>
              <a:ext uri="{FF2B5EF4-FFF2-40B4-BE49-F238E27FC236}">
                <a16:creationId xmlns:a16="http://schemas.microsoft.com/office/drawing/2014/main" id="{05F516CF-3775-4154-9BC7-7EFBC74F882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4174322" y="2215011"/>
            <a:ext cx="1060548" cy="707031"/>
          </a:xfrm>
          <a:prstGeom prst="rect">
            <a:avLst/>
          </a:prstGeom>
          <a:noFill/>
          <a:ln cap="flat">
            <a:noFill/>
          </a:ln>
        </p:spPr>
      </p:pic>
      <p:sp>
        <p:nvSpPr>
          <p:cNvPr id="15" name="TextBox 12">
            <a:extLst>
              <a:ext uri="{FF2B5EF4-FFF2-40B4-BE49-F238E27FC236}">
                <a16:creationId xmlns:a16="http://schemas.microsoft.com/office/drawing/2014/main" id="{20EF1DD6-8497-4AA9-AE44-81CCDFE9FC33}"/>
              </a:ext>
            </a:extLst>
          </p:cNvPr>
          <p:cNvSpPr txBox="1"/>
          <p:nvPr/>
        </p:nvSpPr>
        <p:spPr>
          <a:xfrm>
            <a:off x="5209100" y="1096834"/>
            <a:ext cx="2548917" cy="730969"/>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2060"/>
                </a:solidFill>
                <a:uFillTx/>
                <a:latin typeface="Century Gothic"/>
              </a:rPr>
              <a:t>Andreas Christoforides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1" u="none" strike="noStrike" kern="1200" cap="none" spc="0" baseline="0" dirty="0">
                <a:solidFill>
                  <a:srgbClr val="002060"/>
                </a:solidFill>
                <a:uFillTx/>
                <a:latin typeface="Century Gothic"/>
              </a:rPr>
              <a:t>Air Charter Broker</a:t>
            </a:r>
            <a:endParaRPr lang="en-GB" sz="1350" b="0" i="0" u="none" strike="noStrike" kern="1200" cap="none" spc="0" baseline="0" dirty="0">
              <a:solidFill>
                <a:srgbClr val="002060"/>
              </a:solidFill>
              <a:uFillTx/>
              <a:latin typeface="Century Gothic"/>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50" b="0" i="0" u="none" strike="noStrike" kern="1200" cap="none" spc="0" baseline="0" dirty="0">
                <a:solidFill>
                  <a:srgbClr val="002060"/>
                </a:solidFill>
                <a:uFillTx/>
                <a:latin typeface="Century Gothic"/>
                <a:hlinkClick r:id="rId2"/>
              </a:rPr>
              <a:t>andrew@zelaaviation.com</a:t>
            </a:r>
            <a:r>
              <a:rPr lang="en-GB" sz="1350" b="0" i="0" u="none" strike="noStrike" kern="1200" cap="none" spc="0" baseline="0" dirty="0">
                <a:solidFill>
                  <a:srgbClr val="002060"/>
                </a:solidFill>
                <a:uFillTx/>
                <a:latin typeface="Century Gothic"/>
              </a:rPr>
              <a:t> </a:t>
            </a:r>
          </a:p>
        </p:txBody>
      </p:sp>
      <p:sp>
        <p:nvSpPr>
          <p:cNvPr id="16" name="TextBox 12">
            <a:extLst>
              <a:ext uri="{FF2B5EF4-FFF2-40B4-BE49-F238E27FC236}">
                <a16:creationId xmlns:a16="http://schemas.microsoft.com/office/drawing/2014/main" id="{92A6D71E-318A-426C-8090-B1480E8B3CF4}"/>
              </a:ext>
            </a:extLst>
          </p:cNvPr>
          <p:cNvSpPr txBox="1"/>
          <p:nvPr/>
        </p:nvSpPr>
        <p:spPr>
          <a:xfrm>
            <a:off x="5262410" y="2301572"/>
            <a:ext cx="2452036" cy="73866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2060"/>
                </a:solidFill>
                <a:uFillTx/>
                <a:latin typeface="Century Gothic"/>
              </a:rPr>
              <a:t>Nikolay Panov</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1" u="none" strike="noStrike" kern="1200" cap="none" spc="0" baseline="0" dirty="0">
                <a:solidFill>
                  <a:srgbClr val="002060"/>
                </a:solidFill>
                <a:uFillTx/>
                <a:latin typeface="Century Gothic"/>
              </a:rPr>
              <a:t>Air Charter Broker</a:t>
            </a:r>
            <a:endParaRPr lang="en-GB" sz="1400" b="0" i="0" u="none" strike="noStrike" kern="1200" cap="none" spc="0" baseline="0" dirty="0">
              <a:solidFill>
                <a:srgbClr val="002060"/>
              </a:solidFill>
              <a:uFillTx/>
              <a:latin typeface="Century Gothic"/>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0" cap="none" spc="0" baseline="0" dirty="0">
                <a:solidFill>
                  <a:srgbClr val="002060"/>
                </a:solidFill>
                <a:uFillTx/>
                <a:latin typeface="Century Gothic"/>
                <a:hlinkClick r:id="rId2"/>
              </a:rPr>
              <a:t>nikolay</a:t>
            </a:r>
            <a:r>
              <a:rPr lang="en-GB" sz="1400" b="0" i="0" u="none" strike="noStrike" kern="1200" cap="none" spc="0" baseline="0" dirty="0">
                <a:solidFill>
                  <a:srgbClr val="002060"/>
                </a:solidFill>
                <a:uFillTx/>
                <a:latin typeface="Century Gothic"/>
                <a:hlinkClick r:id="rId2"/>
              </a:rPr>
              <a:t>@zelaaviation.com</a:t>
            </a:r>
            <a:r>
              <a:rPr lang="en-GB" sz="1400" b="0" i="0" u="none" strike="noStrike" kern="1200" cap="none" spc="0" baseline="0" dirty="0">
                <a:solidFill>
                  <a:srgbClr val="002060"/>
                </a:solidFill>
                <a:uFillTx/>
                <a:latin typeface="Century Gothic"/>
              </a:rPr>
              <a:t> </a:t>
            </a:r>
          </a:p>
        </p:txBody>
      </p:sp>
      <p:pic>
        <p:nvPicPr>
          <p:cNvPr id="19" name="Picture 15">
            <a:extLst>
              <a:ext uri="{FF2B5EF4-FFF2-40B4-BE49-F238E27FC236}">
                <a16:creationId xmlns:a16="http://schemas.microsoft.com/office/drawing/2014/main" id="{02B6B141-4C92-4170-8685-95BA1B12DBC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7799931" y="2253862"/>
            <a:ext cx="1304889" cy="869925"/>
          </a:xfrm>
          <a:prstGeom prst="rect">
            <a:avLst/>
          </a:prstGeom>
          <a:noFill/>
          <a:ln cap="flat">
            <a:noFill/>
          </a:ln>
        </p:spPr>
      </p:pic>
      <p:sp>
        <p:nvSpPr>
          <p:cNvPr id="20" name="TextBox 12">
            <a:extLst>
              <a:ext uri="{FF2B5EF4-FFF2-40B4-BE49-F238E27FC236}">
                <a16:creationId xmlns:a16="http://schemas.microsoft.com/office/drawing/2014/main" id="{FCEE810D-950C-4A8C-88B8-4A571FDFBA16}"/>
              </a:ext>
            </a:extLst>
          </p:cNvPr>
          <p:cNvSpPr txBox="1"/>
          <p:nvPr/>
        </p:nvSpPr>
        <p:spPr>
          <a:xfrm>
            <a:off x="9077488" y="2334435"/>
            <a:ext cx="2314017" cy="73866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2060"/>
                </a:solidFill>
                <a:uFillTx/>
                <a:latin typeface="Century Gothic"/>
              </a:rPr>
              <a:t>Andri Thoma</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1" u="none" strike="noStrike" kern="1200" cap="none" spc="0" baseline="0" dirty="0">
                <a:solidFill>
                  <a:srgbClr val="002060"/>
                </a:solidFill>
                <a:uFillTx/>
                <a:latin typeface="Century Gothic"/>
              </a:rPr>
              <a:t>Chief Accountant</a:t>
            </a:r>
            <a:endParaRPr lang="en-GB" sz="1400" b="0" i="0" u="none" strike="noStrike" kern="1200" cap="none" spc="0" baseline="0" dirty="0">
              <a:solidFill>
                <a:srgbClr val="002060"/>
              </a:solidFill>
              <a:uFillTx/>
              <a:latin typeface="Century Gothic"/>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sng" strike="noStrike" kern="0" cap="none" spc="0" baseline="0" dirty="0">
                <a:solidFill>
                  <a:srgbClr val="0563C1"/>
                </a:solidFill>
                <a:uFillTx/>
                <a:latin typeface="Century Gothic" pitchFamily="34"/>
                <a:ea typeface="Calibri" pitchFamily="34"/>
                <a:cs typeface="Times New Roman" pitchFamily="18"/>
                <a:hlinkClick r:id="rId13"/>
              </a:rPr>
              <a:t>andri@zelaaviation.com</a:t>
            </a:r>
            <a:endParaRPr lang="en-GB" sz="1400" b="0" i="0" u="none" strike="noStrike" kern="1200" cap="none" spc="0" baseline="0" dirty="0">
              <a:solidFill>
                <a:srgbClr val="002060"/>
              </a:solidFill>
              <a:uFillTx/>
              <a:latin typeface="Century Gothic"/>
            </a:endParaRPr>
          </a:p>
        </p:txBody>
      </p:sp>
      <p:sp>
        <p:nvSpPr>
          <p:cNvPr id="22" name="TextBox 12">
            <a:extLst>
              <a:ext uri="{FF2B5EF4-FFF2-40B4-BE49-F238E27FC236}">
                <a16:creationId xmlns:a16="http://schemas.microsoft.com/office/drawing/2014/main" id="{8BCC5CF6-AF71-4AC2-8D6E-0A0734ADB792}"/>
              </a:ext>
            </a:extLst>
          </p:cNvPr>
          <p:cNvSpPr txBox="1"/>
          <p:nvPr/>
        </p:nvSpPr>
        <p:spPr>
          <a:xfrm>
            <a:off x="9097368" y="3467500"/>
            <a:ext cx="2757545" cy="73866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2060"/>
                </a:solidFill>
                <a:uFillTx/>
                <a:latin typeface="Century Gothic"/>
              </a:rPr>
              <a:t>Yiorgos Damianidis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1" u="none" strike="noStrike" kern="1200" cap="none" spc="0" baseline="0" dirty="0">
                <a:solidFill>
                  <a:srgbClr val="002060"/>
                </a:solidFill>
                <a:uFillTx/>
                <a:latin typeface="Century Gothic"/>
              </a:rPr>
              <a:t>Executive Assistant</a:t>
            </a:r>
            <a:endParaRPr lang="en-GB" sz="1400" b="0" i="0" u="none" strike="noStrike" kern="1200" cap="none" spc="0" baseline="0" dirty="0">
              <a:solidFill>
                <a:srgbClr val="002060"/>
              </a:solidFill>
              <a:uFillTx/>
              <a:latin typeface="Century Gothic"/>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u="sng" kern="0" dirty="0">
                <a:solidFill>
                  <a:srgbClr val="0563C1"/>
                </a:solidFill>
                <a:latin typeface="Century Gothic" pitchFamily="34"/>
                <a:ea typeface="Calibri" pitchFamily="34"/>
                <a:cs typeface="Times New Roman" pitchFamily="18"/>
                <a:hlinkClick r:id="rId14"/>
              </a:rPr>
              <a:t>yiorgos</a:t>
            </a:r>
            <a:r>
              <a:rPr lang="en-GB" sz="1400" b="0" i="0" u="sng" strike="noStrike" kern="0" cap="none" spc="0" baseline="0" dirty="0">
                <a:solidFill>
                  <a:srgbClr val="0563C1"/>
                </a:solidFill>
                <a:uFillTx/>
                <a:latin typeface="Century Gothic" pitchFamily="34"/>
                <a:ea typeface="Calibri" pitchFamily="34"/>
                <a:cs typeface="Times New Roman" pitchFamily="18"/>
                <a:hlinkClick r:id="rId14"/>
              </a:rPr>
              <a:t>@zelaaviation.com</a:t>
            </a:r>
            <a:endParaRPr lang="en-GB" sz="1400" b="0" i="0" u="none" strike="noStrike" kern="1200" cap="none" spc="0" baseline="0" dirty="0">
              <a:solidFill>
                <a:srgbClr val="002060"/>
              </a:solidFill>
              <a:uFillTx/>
              <a:latin typeface="Century Gothic"/>
            </a:endParaRPr>
          </a:p>
        </p:txBody>
      </p:sp>
      <p:pic>
        <p:nvPicPr>
          <p:cNvPr id="18" name="Picture 17" descr="A young person in a blue shirt&#10;&#10;Description generated with high confidence">
            <a:extLst>
              <a:ext uri="{FF2B5EF4-FFF2-40B4-BE49-F238E27FC236}">
                <a16:creationId xmlns:a16="http://schemas.microsoft.com/office/drawing/2014/main" id="{2AE2142E-7497-4C71-9374-48D12AC6D7E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858449" y="3490606"/>
            <a:ext cx="1187854" cy="791903"/>
          </a:xfrm>
          <a:prstGeom prst="rect">
            <a:avLst/>
          </a:prstGeom>
        </p:spPr>
      </p:pic>
      <p:sp>
        <p:nvSpPr>
          <p:cNvPr id="23" name="TextBox 12">
            <a:extLst>
              <a:ext uri="{FF2B5EF4-FFF2-40B4-BE49-F238E27FC236}">
                <a16:creationId xmlns:a16="http://schemas.microsoft.com/office/drawing/2014/main" id="{64D62B56-B9B8-489F-B320-5AFB8CA34D04}"/>
              </a:ext>
            </a:extLst>
          </p:cNvPr>
          <p:cNvSpPr txBox="1"/>
          <p:nvPr/>
        </p:nvSpPr>
        <p:spPr>
          <a:xfrm>
            <a:off x="1450937" y="4723611"/>
            <a:ext cx="2594178" cy="73866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2060"/>
                </a:solidFill>
                <a:uFillTx/>
                <a:latin typeface="Century Gothic"/>
              </a:rPr>
              <a:t>Rozalia Charilaou</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i="1" dirty="0">
                <a:solidFill>
                  <a:srgbClr val="002060"/>
                </a:solidFill>
                <a:latin typeface="Century Gothic"/>
              </a:rPr>
              <a:t>Administration Officer</a:t>
            </a:r>
            <a:endParaRPr lang="en-GB" sz="1400" b="0" i="0" u="none" strike="noStrike" kern="1200" cap="none" spc="0" baseline="0" dirty="0">
              <a:solidFill>
                <a:srgbClr val="002060"/>
              </a:solidFill>
              <a:uFillTx/>
              <a:latin typeface="Century Gothic"/>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dirty="0">
                <a:solidFill>
                  <a:srgbClr val="002060"/>
                </a:solidFill>
                <a:latin typeface="Century Gothic"/>
                <a:hlinkClick r:id="rId2"/>
              </a:rPr>
              <a:t>rozalia</a:t>
            </a:r>
            <a:r>
              <a:rPr lang="en-GB" sz="1400" b="0" i="0" u="none" strike="noStrike" kern="1200" cap="none" spc="0" baseline="0" dirty="0">
                <a:solidFill>
                  <a:srgbClr val="002060"/>
                </a:solidFill>
                <a:uFillTx/>
                <a:latin typeface="Century Gothic"/>
                <a:hlinkClick r:id="rId2"/>
              </a:rPr>
              <a:t>@zelaaviation.com</a:t>
            </a:r>
            <a:r>
              <a:rPr lang="en-GB" sz="1400" b="0" i="0" u="none" strike="noStrike" kern="1200" cap="none" spc="0" baseline="0" dirty="0">
                <a:solidFill>
                  <a:srgbClr val="002060"/>
                </a:solidFill>
                <a:uFillTx/>
                <a:latin typeface="Century Gothic"/>
              </a:rPr>
              <a:t> </a:t>
            </a:r>
          </a:p>
        </p:txBody>
      </p:sp>
      <p:sp>
        <p:nvSpPr>
          <p:cNvPr id="24" name="TextBox 13">
            <a:extLst>
              <a:ext uri="{FF2B5EF4-FFF2-40B4-BE49-F238E27FC236}">
                <a16:creationId xmlns:a16="http://schemas.microsoft.com/office/drawing/2014/main" id="{E5F7B6A1-F686-49E7-A033-0DDF30A83416}"/>
              </a:ext>
            </a:extLst>
          </p:cNvPr>
          <p:cNvSpPr txBox="1"/>
          <p:nvPr/>
        </p:nvSpPr>
        <p:spPr>
          <a:xfrm>
            <a:off x="5274627" y="4722784"/>
            <a:ext cx="2452036" cy="73866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2060"/>
                </a:solidFill>
                <a:uFillTx/>
                <a:latin typeface="Century Gothic"/>
              </a:rPr>
              <a:t>Tasos Papadopoulos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1" u="none" strike="noStrike" kern="1200" cap="none" spc="0" baseline="0" dirty="0">
                <a:solidFill>
                  <a:srgbClr val="002060"/>
                </a:solidFill>
                <a:uFillTx/>
                <a:latin typeface="Century Gothic"/>
              </a:rPr>
              <a:t>Head of Tactical ACMI</a:t>
            </a:r>
            <a:endParaRPr lang="en-GB" sz="1400" b="0" i="0" u="none" strike="noStrike" kern="1200" cap="none" spc="0" baseline="0" dirty="0">
              <a:solidFill>
                <a:srgbClr val="002060"/>
              </a:solidFill>
              <a:uFillTx/>
              <a:latin typeface="Century Gothic"/>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kern="0" dirty="0">
                <a:solidFill>
                  <a:srgbClr val="002060"/>
                </a:solidFill>
                <a:latin typeface="Century Gothic"/>
                <a:hlinkClick r:id="rId7"/>
              </a:rPr>
              <a:t>tasos</a:t>
            </a:r>
            <a:r>
              <a:rPr lang="en-GB" sz="1400" b="0" i="0" u="none" strike="noStrike" kern="1200" cap="none" spc="0" baseline="0" dirty="0">
                <a:solidFill>
                  <a:srgbClr val="002060"/>
                </a:solidFill>
                <a:uFillTx/>
                <a:latin typeface="Century Gothic"/>
                <a:hlinkClick r:id="rId7"/>
              </a:rPr>
              <a:t>@zelaaviation.com</a:t>
            </a:r>
            <a:r>
              <a:rPr lang="en-GB" sz="1400" b="0" i="0" u="none" strike="noStrike" kern="1200" cap="none" spc="0" baseline="0" dirty="0">
                <a:solidFill>
                  <a:srgbClr val="002060"/>
                </a:solidFill>
                <a:uFillTx/>
                <a:latin typeface="Century Gothic"/>
              </a:rPr>
              <a:t> </a:t>
            </a:r>
          </a:p>
        </p:txBody>
      </p:sp>
      <p:pic>
        <p:nvPicPr>
          <p:cNvPr id="21" name="Picture 20">
            <a:extLst>
              <a:ext uri="{FF2B5EF4-FFF2-40B4-BE49-F238E27FC236}">
                <a16:creationId xmlns:a16="http://schemas.microsoft.com/office/drawing/2014/main" id="{F3CD8F09-DF06-4F65-B276-5E29104ADFC6}"/>
              </a:ext>
            </a:extLst>
          </p:cNvPr>
          <p:cNvPicPr>
            <a:picLocks noChangeAspect="1"/>
          </p:cNvPicPr>
          <p:nvPr/>
        </p:nvPicPr>
        <p:blipFill rotWithShape="1">
          <a:blip r:embed="rId16">
            <a:extLst>
              <a:ext uri="{28A0092B-C50C-407E-A947-70E740481C1C}">
                <a14:useLocalDpi xmlns:a14="http://schemas.microsoft.com/office/drawing/2010/main" val="0"/>
              </a:ext>
            </a:extLst>
          </a:blip>
          <a:srcRect b="26842"/>
          <a:stretch/>
        </p:blipFill>
        <p:spPr>
          <a:xfrm>
            <a:off x="363609" y="4720028"/>
            <a:ext cx="1068677" cy="712451"/>
          </a:xfrm>
          <a:prstGeom prst="rect">
            <a:avLst/>
          </a:prstGeom>
        </p:spPr>
      </p:pic>
      <p:pic>
        <p:nvPicPr>
          <p:cNvPr id="26" name="Picture 25">
            <a:extLst>
              <a:ext uri="{FF2B5EF4-FFF2-40B4-BE49-F238E27FC236}">
                <a16:creationId xmlns:a16="http://schemas.microsoft.com/office/drawing/2014/main" id="{BFF702B1-6EC5-4E27-842E-5B65151CFD4A}"/>
              </a:ext>
            </a:extLst>
          </p:cNvPr>
          <p:cNvPicPr>
            <a:picLocks noChangeAspect="1"/>
          </p:cNvPicPr>
          <p:nvPr/>
        </p:nvPicPr>
        <p:blipFill rotWithShape="1">
          <a:blip r:embed="rId17">
            <a:extLst>
              <a:ext uri="{28A0092B-C50C-407E-A947-70E740481C1C}">
                <a14:useLocalDpi xmlns:a14="http://schemas.microsoft.com/office/drawing/2010/main" val="0"/>
              </a:ext>
            </a:extLst>
          </a:blip>
          <a:srcRect b="11382"/>
          <a:stretch/>
        </p:blipFill>
        <p:spPr>
          <a:xfrm>
            <a:off x="4129154" y="4720027"/>
            <a:ext cx="1061433" cy="712451"/>
          </a:xfrm>
          <a:prstGeom prst="rect">
            <a:avLst/>
          </a:prstGeom>
        </p:spPr>
      </p:pic>
    </p:spTree>
    <p:extLst>
      <p:ext uri="{BB962C8B-B14F-4D97-AF65-F5344CB8AC3E}">
        <p14:creationId xmlns:p14="http://schemas.microsoft.com/office/powerpoint/2010/main" val="1657208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950C-89CC-4A86-865F-806F7AB4FCD9}"/>
              </a:ext>
            </a:extLst>
          </p:cNvPr>
          <p:cNvSpPr>
            <a:spLocks noGrp="1"/>
          </p:cNvSpPr>
          <p:nvPr>
            <p:ph type="title"/>
          </p:nvPr>
        </p:nvSpPr>
        <p:spPr>
          <a:xfrm>
            <a:off x="677334" y="609600"/>
            <a:ext cx="9578962" cy="1232452"/>
          </a:xfrm>
        </p:spPr>
        <p:txBody>
          <a:bodyPr/>
          <a:lstStyle/>
          <a:p>
            <a:r>
              <a:rPr lang="en-GB" dirty="0"/>
              <a:t>Contact Us</a:t>
            </a:r>
            <a:br>
              <a:rPr lang="en-GB" dirty="0"/>
            </a:br>
            <a:r>
              <a:rPr lang="en-GB" sz="1200" dirty="0">
                <a:solidFill>
                  <a:schemeClr val="tx1"/>
                </a:solidFill>
              </a:rPr>
              <a:t>Contact details</a:t>
            </a:r>
            <a:endParaRPr lang="en-GB" dirty="0">
              <a:solidFill>
                <a:schemeClr val="tx1"/>
              </a:solidFill>
            </a:endParaRPr>
          </a:p>
        </p:txBody>
      </p:sp>
      <p:sp>
        <p:nvSpPr>
          <p:cNvPr id="3" name="Text Placeholder 2">
            <a:extLst>
              <a:ext uri="{FF2B5EF4-FFF2-40B4-BE49-F238E27FC236}">
                <a16:creationId xmlns:a16="http://schemas.microsoft.com/office/drawing/2014/main" id="{8911F28D-9842-48C0-8105-3EA1CDDA3871}"/>
              </a:ext>
            </a:extLst>
          </p:cNvPr>
          <p:cNvSpPr>
            <a:spLocks noGrp="1"/>
          </p:cNvSpPr>
          <p:nvPr>
            <p:ph type="body" idx="1"/>
          </p:nvPr>
        </p:nvSpPr>
        <p:spPr>
          <a:xfrm>
            <a:off x="906507" y="1842052"/>
            <a:ext cx="3352927" cy="576262"/>
          </a:xfrm>
        </p:spPr>
        <p:txBody>
          <a:bodyPr/>
          <a:lstStyle/>
          <a:p>
            <a:r>
              <a:rPr lang="en-GB" dirty="0"/>
              <a:t>Cyprus</a:t>
            </a:r>
          </a:p>
        </p:txBody>
      </p:sp>
      <p:sp>
        <p:nvSpPr>
          <p:cNvPr id="4" name="Content Placeholder 3">
            <a:extLst>
              <a:ext uri="{FF2B5EF4-FFF2-40B4-BE49-F238E27FC236}">
                <a16:creationId xmlns:a16="http://schemas.microsoft.com/office/drawing/2014/main" id="{F80F3F5B-C055-4735-AEE0-98971090A721}"/>
              </a:ext>
            </a:extLst>
          </p:cNvPr>
          <p:cNvSpPr>
            <a:spLocks noGrp="1"/>
          </p:cNvSpPr>
          <p:nvPr>
            <p:ph sz="half" idx="2"/>
          </p:nvPr>
        </p:nvSpPr>
        <p:spPr>
          <a:xfrm>
            <a:off x="906507" y="2544417"/>
            <a:ext cx="3352927" cy="3178014"/>
          </a:xfrm>
        </p:spPr>
        <p:txBody>
          <a:bodyPr>
            <a:normAutofit/>
          </a:bodyPr>
          <a:lstStyle/>
          <a:p>
            <a:pPr marL="0" indent="0">
              <a:buNone/>
            </a:pPr>
            <a:r>
              <a:rPr lang="en-GB" sz="1600" dirty="0"/>
              <a:t>emails:</a:t>
            </a:r>
          </a:p>
          <a:p>
            <a:pPr marL="0" indent="0">
              <a:spcBef>
                <a:spcPts val="600"/>
              </a:spcBef>
              <a:buNone/>
            </a:pPr>
            <a:r>
              <a:rPr lang="en-GB" sz="1500" dirty="0">
                <a:hlinkClick r:id="rId2"/>
              </a:rPr>
              <a:t>acmi@zelaaviation.com</a:t>
            </a:r>
            <a:endParaRPr lang="en-GB" sz="1500" dirty="0"/>
          </a:p>
          <a:p>
            <a:pPr marL="0" indent="0">
              <a:spcBef>
                <a:spcPts val="600"/>
              </a:spcBef>
              <a:buNone/>
            </a:pPr>
            <a:r>
              <a:rPr lang="en-GB" sz="1500" dirty="0">
                <a:hlinkClick r:id="rId3"/>
              </a:rPr>
              <a:t>drylease@zelaaviation.com</a:t>
            </a:r>
            <a:endParaRPr lang="en-GB" sz="1500" dirty="0"/>
          </a:p>
          <a:p>
            <a:pPr marL="0" indent="0">
              <a:spcBef>
                <a:spcPts val="600"/>
              </a:spcBef>
              <a:buNone/>
            </a:pPr>
            <a:r>
              <a:rPr lang="en-GB" sz="1500" dirty="0">
                <a:hlinkClick r:id="rId4"/>
              </a:rPr>
              <a:t>aircraftsales@zelaaviation.com</a:t>
            </a:r>
            <a:endParaRPr lang="en-GB" sz="1500" dirty="0"/>
          </a:p>
          <a:p>
            <a:pPr marL="0" indent="0">
              <a:buNone/>
            </a:pPr>
            <a:endParaRPr lang="en-GB" sz="1600" dirty="0"/>
          </a:p>
          <a:p>
            <a:pPr marL="0" indent="0">
              <a:buNone/>
            </a:pPr>
            <a:r>
              <a:rPr lang="en-GB" sz="1600" dirty="0"/>
              <a:t>Tel:	+357 99 372 433</a:t>
            </a:r>
          </a:p>
          <a:p>
            <a:pPr marL="0" indent="0">
              <a:buNone/>
            </a:pPr>
            <a:r>
              <a:rPr lang="en-GB" sz="1600" dirty="0"/>
              <a:t>	+357 99 250 762</a:t>
            </a:r>
          </a:p>
          <a:p>
            <a:pPr marL="0" indent="0">
              <a:buNone/>
            </a:pPr>
            <a:r>
              <a:rPr lang="en-GB" sz="1600" dirty="0"/>
              <a:t>	+357 25 346 813</a:t>
            </a:r>
          </a:p>
        </p:txBody>
      </p:sp>
      <p:sp>
        <p:nvSpPr>
          <p:cNvPr id="5" name="Text Placeholder 4">
            <a:extLst>
              <a:ext uri="{FF2B5EF4-FFF2-40B4-BE49-F238E27FC236}">
                <a16:creationId xmlns:a16="http://schemas.microsoft.com/office/drawing/2014/main" id="{310E9605-84C7-498B-AEF7-B419D70624AA}"/>
              </a:ext>
            </a:extLst>
          </p:cNvPr>
          <p:cNvSpPr>
            <a:spLocks noGrp="1"/>
          </p:cNvSpPr>
          <p:nvPr>
            <p:ph type="body" sz="quarter" idx="3"/>
          </p:nvPr>
        </p:nvSpPr>
        <p:spPr>
          <a:xfrm>
            <a:off x="4534125" y="1842052"/>
            <a:ext cx="3352923" cy="576262"/>
          </a:xfrm>
        </p:spPr>
        <p:txBody>
          <a:bodyPr/>
          <a:lstStyle/>
          <a:p>
            <a:r>
              <a:rPr lang="en-GB" dirty="0"/>
              <a:t>UK</a:t>
            </a:r>
          </a:p>
        </p:txBody>
      </p:sp>
      <p:sp>
        <p:nvSpPr>
          <p:cNvPr id="6" name="Content Placeholder 5">
            <a:extLst>
              <a:ext uri="{FF2B5EF4-FFF2-40B4-BE49-F238E27FC236}">
                <a16:creationId xmlns:a16="http://schemas.microsoft.com/office/drawing/2014/main" id="{BC7ECFDF-1F20-434D-B9DF-2D978143E19F}"/>
              </a:ext>
            </a:extLst>
          </p:cNvPr>
          <p:cNvSpPr>
            <a:spLocks noGrp="1"/>
          </p:cNvSpPr>
          <p:nvPr>
            <p:ph sz="quarter" idx="4"/>
          </p:nvPr>
        </p:nvSpPr>
        <p:spPr>
          <a:xfrm>
            <a:off x="4534127" y="2544417"/>
            <a:ext cx="3352922" cy="3178014"/>
          </a:xfrm>
        </p:spPr>
        <p:txBody>
          <a:bodyPr>
            <a:normAutofit/>
          </a:bodyPr>
          <a:lstStyle/>
          <a:p>
            <a:pPr marL="0" indent="0">
              <a:buNone/>
            </a:pPr>
            <a:r>
              <a:rPr lang="en-GB" sz="1600" dirty="0"/>
              <a:t>emails:</a:t>
            </a:r>
          </a:p>
          <a:p>
            <a:pPr marL="0" indent="0">
              <a:spcBef>
                <a:spcPts val="600"/>
              </a:spcBef>
              <a:buNone/>
            </a:pPr>
            <a:r>
              <a:rPr lang="en-GB" sz="1500" dirty="0">
                <a:hlinkClick r:id="rId2"/>
              </a:rPr>
              <a:t>acmi@zelaaviation.com</a:t>
            </a:r>
            <a:endParaRPr lang="en-GB" sz="1500" dirty="0"/>
          </a:p>
          <a:p>
            <a:pPr marL="0" indent="0">
              <a:spcBef>
                <a:spcPts val="600"/>
              </a:spcBef>
              <a:buNone/>
            </a:pPr>
            <a:r>
              <a:rPr lang="en-GB" sz="1500" dirty="0">
                <a:hlinkClick r:id="rId3"/>
              </a:rPr>
              <a:t>drylease@zelaaviation.com</a:t>
            </a:r>
            <a:endParaRPr lang="en-GB" sz="1500" dirty="0"/>
          </a:p>
          <a:p>
            <a:pPr marL="0" indent="0">
              <a:spcBef>
                <a:spcPts val="600"/>
              </a:spcBef>
              <a:buNone/>
            </a:pPr>
            <a:r>
              <a:rPr lang="en-GB" sz="1500" dirty="0">
                <a:hlinkClick r:id="rId4"/>
              </a:rPr>
              <a:t>aircraftsales@zelaaviation.com</a:t>
            </a:r>
            <a:endParaRPr lang="en-GB" sz="1500" dirty="0"/>
          </a:p>
          <a:p>
            <a:pPr marL="0" indent="0">
              <a:buNone/>
            </a:pPr>
            <a:endParaRPr lang="en-GB" sz="1600" dirty="0"/>
          </a:p>
          <a:p>
            <a:pPr marL="0" indent="0">
              <a:buNone/>
            </a:pPr>
            <a:r>
              <a:rPr lang="en-GB" sz="1600" dirty="0"/>
              <a:t>Tel:	+44 77 2510 1335</a:t>
            </a:r>
          </a:p>
          <a:p>
            <a:pPr marL="0" indent="0">
              <a:buNone/>
            </a:pPr>
            <a:r>
              <a:rPr lang="en-GB" sz="1600" dirty="0"/>
              <a:t>	+44 12 7058 3740</a:t>
            </a:r>
          </a:p>
        </p:txBody>
      </p:sp>
      <p:sp>
        <p:nvSpPr>
          <p:cNvPr id="7" name="Text Placeholder 4">
            <a:extLst>
              <a:ext uri="{FF2B5EF4-FFF2-40B4-BE49-F238E27FC236}">
                <a16:creationId xmlns:a16="http://schemas.microsoft.com/office/drawing/2014/main" id="{87A9B340-A4AF-445A-81D4-CA013E375EFB}"/>
              </a:ext>
            </a:extLst>
          </p:cNvPr>
          <p:cNvSpPr txBox="1">
            <a:spLocks/>
          </p:cNvSpPr>
          <p:nvPr/>
        </p:nvSpPr>
        <p:spPr>
          <a:xfrm>
            <a:off x="8161742" y="1842052"/>
            <a:ext cx="3352923"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r>
              <a:rPr lang="en-GB" dirty="0"/>
              <a:t>Greece</a:t>
            </a:r>
          </a:p>
        </p:txBody>
      </p:sp>
      <p:sp>
        <p:nvSpPr>
          <p:cNvPr id="8" name="Content Placeholder 5">
            <a:extLst>
              <a:ext uri="{FF2B5EF4-FFF2-40B4-BE49-F238E27FC236}">
                <a16:creationId xmlns:a16="http://schemas.microsoft.com/office/drawing/2014/main" id="{6C2B1592-0573-4FA8-951A-985C6803754C}"/>
              </a:ext>
            </a:extLst>
          </p:cNvPr>
          <p:cNvSpPr txBox="1">
            <a:spLocks/>
          </p:cNvSpPr>
          <p:nvPr/>
        </p:nvSpPr>
        <p:spPr>
          <a:xfrm>
            <a:off x="8161744" y="2544417"/>
            <a:ext cx="3352922" cy="317801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1600" dirty="0"/>
              <a:t>emails:</a:t>
            </a:r>
          </a:p>
          <a:p>
            <a:pPr marL="0" indent="0">
              <a:spcBef>
                <a:spcPts val="600"/>
              </a:spcBef>
              <a:buNone/>
            </a:pPr>
            <a:r>
              <a:rPr lang="en-GB" sz="1500" dirty="0">
                <a:hlinkClick r:id="rId2"/>
              </a:rPr>
              <a:t>acmi@zelaaviation.com</a:t>
            </a:r>
            <a:endParaRPr lang="en-GB" sz="1500" dirty="0"/>
          </a:p>
          <a:p>
            <a:pPr marL="0" indent="0">
              <a:spcBef>
                <a:spcPts val="600"/>
              </a:spcBef>
              <a:buNone/>
            </a:pPr>
            <a:r>
              <a:rPr lang="en-GB" sz="1500" dirty="0">
                <a:hlinkClick r:id="rId3"/>
              </a:rPr>
              <a:t>drylease@zelaaviation.com</a:t>
            </a:r>
            <a:endParaRPr lang="en-GB" sz="1500" dirty="0"/>
          </a:p>
          <a:p>
            <a:pPr marL="0" indent="0">
              <a:spcBef>
                <a:spcPts val="600"/>
              </a:spcBef>
              <a:buNone/>
            </a:pPr>
            <a:r>
              <a:rPr lang="en-GB" sz="1500" dirty="0">
                <a:hlinkClick r:id="rId4"/>
              </a:rPr>
              <a:t>aircraftsales@zelaaviation.com</a:t>
            </a:r>
            <a:endParaRPr lang="en-GB" sz="1500" dirty="0"/>
          </a:p>
          <a:p>
            <a:pPr marL="0" indent="0">
              <a:buFont typeface="Wingdings 3" charset="2"/>
              <a:buNone/>
            </a:pPr>
            <a:endParaRPr lang="en-GB" sz="1600" dirty="0"/>
          </a:p>
          <a:p>
            <a:pPr marL="0" indent="0">
              <a:buFont typeface="Wingdings 3" charset="2"/>
              <a:buNone/>
            </a:pPr>
            <a:r>
              <a:rPr lang="en-GB" sz="1600" dirty="0"/>
              <a:t>Tel:	+30 210 4283 282</a:t>
            </a:r>
          </a:p>
        </p:txBody>
      </p:sp>
    </p:spTree>
    <p:extLst>
      <p:ext uri="{BB962C8B-B14F-4D97-AF65-F5344CB8AC3E}">
        <p14:creationId xmlns:p14="http://schemas.microsoft.com/office/powerpoint/2010/main" val="2443374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06E2BA42-88D6-4501-B381-26663D3ECC37}"/>
              </a:ext>
            </a:extLst>
          </p:cNvPr>
          <p:cNvPicPr>
            <a:picLocks noChangeAspect="1"/>
          </p:cNvPicPr>
          <p:nvPr/>
        </p:nvPicPr>
        <p:blipFill>
          <a:blip r:embed="rId2"/>
          <a:stretch>
            <a:fillRect/>
          </a:stretch>
        </p:blipFill>
        <p:spPr>
          <a:xfrm>
            <a:off x="0" y="0"/>
            <a:ext cx="12191996" cy="7826669"/>
          </a:xfrm>
          <a:prstGeom prst="rect">
            <a:avLst/>
          </a:prstGeom>
          <a:noFill/>
          <a:ln cap="flat">
            <a:noFill/>
          </a:ln>
        </p:spPr>
      </p:pic>
    </p:spTree>
    <p:extLst>
      <p:ext uri="{BB962C8B-B14F-4D97-AF65-F5344CB8AC3E}">
        <p14:creationId xmlns:p14="http://schemas.microsoft.com/office/powerpoint/2010/main" val="95834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close up of a plane&#10;&#10;Description generated with high confidence">
            <a:extLst>
              <a:ext uri="{FF2B5EF4-FFF2-40B4-BE49-F238E27FC236}">
                <a16:creationId xmlns:a16="http://schemas.microsoft.com/office/drawing/2014/main" id="{810D5DEE-08BB-47C9-B26A-A654F85A5AEA}"/>
              </a:ext>
            </a:extLst>
          </p:cNvPr>
          <p:cNvPicPr>
            <a:picLocks noChangeAspect="1"/>
          </p:cNvPicPr>
          <p:nvPr/>
        </p:nvPicPr>
        <p:blipFill rotWithShape="1">
          <a:blip r:embed="rId2">
            <a:extLst/>
          </a:blip>
          <a:srcRect l="28225" r="46793" b="-2"/>
          <a:stretch/>
        </p:blipFill>
        <p:spPr>
          <a:xfrm>
            <a:off x="19" y="10"/>
            <a:ext cx="3176318"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9FC8437-7C99-4522-A939-8CEA58B6E450}"/>
              </a:ext>
            </a:extLst>
          </p:cNvPr>
          <p:cNvSpPr>
            <a:spLocks noGrp="1"/>
          </p:cNvSpPr>
          <p:nvPr>
            <p:ph idx="1"/>
          </p:nvPr>
        </p:nvSpPr>
        <p:spPr>
          <a:xfrm>
            <a:off x="3176336" y="1710675"/>
            <a:ext cx="7523747" cy="3748293"/>
          </a:xfrm>
        </p:spPr>
        <p:txBody>
          <a:bodyPr>
            <a:normAutofit fontScale="92500"/>
          </a:bodyPr>
          <a:lstStyle/>
          <a:p>
            <a:pPr algn="just"/>
            <a:r>
              <a:rPr lang="en-GB" sz="1600" dirty="0"/>
              <a:t>Promote your aircraft for:</a:t>
            </a:r>
          </a:p>
          <a:p>
            <a:pPr lvl="1">
              <a:buFont typeface="Arial" panose="020B0604020202020204" pitchFamily="34" charset="0"/>
              <a:buChar char="•"/>
            </a:pPr>
            <a:r>
              <a:rPr lang="en-GB" sz="1200" dirty="0"/>
              <a:t>Sale or Dry Lease</a:t>
            </a:r>
            <a:endParaRPr lang="en-US" sz="1200" dirty="0"/>
          </a:p>
          <a:p>
            <a:pPr lvl="1">
              <a:buFont typeface="Arial" panose="020B0604020202020204" pitchFamily="34" charset="0"/>
              <a:buChar char="•"/>
            </a:pPr>
            <a:r>
              <a:rPr lang="en-GB" sz="1200" dirty="0"/>
              <a:t>Short term and long term ACMI</a:t>
            </a:r>
            <a:endParaRPr lang="en-GB" dirty="0"/>
          </a:p>
          <a:p>
            <a:pPr algn="just"/>
            <a:r>
              <a:rPr lang="en-GB" sz="1600" dirty="0"/>
              <a:t>Prepare all documentation:</a:t>
            </a:r>
          </a:p>
          <a:p>
            <a:pPr lvl="1">
              <a:buFont typeface="Arial" panose="020B0604020202020204" pitchFamily="34" charset="0"/>
              <a:buChar char="•"/>
            </a:pPr>
            <a:r>
              <a:rPr lang="en-GB" sz="1200" dirty="0"/>
              <a:t>NDAs</a:t>
            </a:r>
            <a:endParaRPr lang="en-US" sz="1200" dirty="0"/>
          </a:p>
          <a:p>
            <a:pPr lvl="1">
              <a:buFont typeface="Arial" panose="020B0604020202020204" pitchFamily="34" charset="0"/>
              <a:buChar char="•"/>
            </a:pPr>
            <a:r>
              <a:rPr lang="en-US" sz="1200" dirty="0"/>
              <a:t>Contracts</a:t>
            </a:r>
          </a:p>
          <a:p>
            <a:pPr lvl="1">
              <a:buFont typeface="Arial" panose="020B0604020202020204" pitchFamily="34" charset="0"/>
              <a:buChar char="•"/>
            </a:pPr>
            <a:r>
              <a:rPr lang="en-US" sz="1200" dirty="0"/>
              <a:t>Draft Agreements</a:t>
            </a:r>
            <a:endParaRPr lang="en-US" dirty="0"/>
          </a:p>
          <a:p>
            <a:pPr algn="just"/>
            <a:r>
              <a:rPr lang="en-GB" sz="1600" dirty="0"/>
              <a:t>Assist on negotiations and represent the client whenever needed:</a:t>
            </a:r>
          </a:p>
          <a:p>
            <a:pPr lvl="1">
              <a:buFont typeface="Arial" panose="020B0604020202020204" pitchFamily="34" charset="0"/>
              <a:buChar char="•"/>
            </a:pPr>
            <a:r>
              <a:rPr lang="en-GB" sz="1200" dirty="0"/>
              <a:t>Attend meetings</a:t>
            </a:r>
          </a:p>
          <a:p>
            <a:pPr lvl="1">
              <a:buFont typeface="Arial" panose="020B0604020202020204" pitchFamily="34" charset="0"/>
              <a:buChar char="•"/>
            </a:pPr>
            <a:r>
              <a:rPr lang="en-GB" sz="1200" dirty="0"/>
              <a:t>Attend Inspection</a:t>
            </a:r>
          </a:p>
          <a:p>
            <a:pPr algn="just"/>
            <a:r>
              <a:rPr lang="en-US" sz="1600" dirty="0"/>
              <a:t>Prepare Presentations and analysis of all offers on hand to present to the client</a:t>
            </a:r>
          </a:p>
          <a:p>
            <a:pPr lvl="1">
              <a:buFont typeface="Arial" panose="020B0604020202020204" pitchFamily="34" charset="0"/>
              <a:buChar char="•"/>
            </a:pPr>
            <a:r>
              <a:rPr lang="en-GB" sz="1200" dirty="0"/>
              <a:t>Make a comparison of all offers on hand and advise client on which is financially more benefitable </a:t>
            </a:r>
          </a:p>
          <a:p>
            <a:pPr algn="just"/>
            <a:endParaRPr lang="en-GB" dirty="0"/>
          </a:p>
        </p:txBody>
      </p:sp>
      <p:sp>
        <p:nvSpPr>
          <p:cNvPr id="11" name="Title 1">
            <a:extLst>
              <a:ext uri="{FF2B5EF4-FFF2-40B4-BE49-F238E27FC236}">
                <a16:creationId xmlns:a16="http://schemas.microsoft.com/office/drawing/2014/main" id="{BDEAEF84-DCAB-4D0D-B936-2338C1DC3F94}"/>
              </a:ext>
            </a:extLst>
          </p:cNvPr>
          <p:cNvSpPr>
            <a:spLocks noGrp="1"/>
          </p:cNvSpPr>
          <p:nvPr>
            <p:ph type="title"/>
          </p:nvPr>
        </p:nvSpPr>
        <p:spPr>
          <a:xfrm>
            <a:off x="2849562" y="609600"/>
            <a:ext cx="7406734" cy="1101074"/>
          </a:xfrm>
        </p:spPr>
        <p:txBody>
          <a:bodyPr>
            <a:normAutofit/>
          </a:bodyPr>
          <a:lstStyle/>
          <a:p>
            <a:r>
              <a:rPr lang="en-GB" dirty="0"/>
              <a:t>Aircraft Remarketing</a:t>
            </a:r>
            <a:br>
              <a:rPr lang="en-GB" dirty="0"/>
            </a:br>
            <a:r>
              <a:rPr lang="en-GB" sz="1600" dirty="0">
                <a:solidFill>
                  <a:schemeClr val="tx1"/>
                </a:solidFill>
              </a:rPr>
              <a:t>What we offer</a:t>
            </a:r>
            <a:endParaRPr lang="en-GB" dirty="0">
              <a:solidFill>
                <a:schemeClr val="tx1"/>
              </a:solidFill>
            </a:endParaRPr>
          </a:p>
        </p:txBody>
      </p:sp>
    </p:spTree>
    <p:extLst>
      <p:ext uri="{BB962C8B-B14F-4D97-AF65-F5344CB8AC3E}">
        <p14:creationId xmlns:p14="http://schemas.microsoft.com/office/powerpoint/2010/main" val="214147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08F3DD-1C31-40AA-8C45-5B3667B5D78C}"/>
              </a:ext>
            </a:extLst>
          </p:cNvPr>
          <p:cNvSpPr>
            <a:spLocks noGrp="1"/>
          </p:cNvSpPr>
          <p:nvPr>
            <p:ph idx="1"/>
          </p:nvPr>
        </p:nvSpPr>
        <p:spPr>
          <a:xfrm>
            <a:off x="677334" y="1923445"/>
            <a:ext cx="6308682" cy="4117917"/>
          </a:xfrm>
        </p:spPr>
        <p:txBody>
          <a:bodyPr/>
          <a:lstStyle/>
          <a:p>
            <a:r>
              <a:rPr lang="en-US" sz="1400" dirty="0"/>
              <a:t>The owner of the aircraft provides an exclusive mandate to Zela Aviation</a:t>
            </a:r>
          </a:p>
          <a:p>
            <a:r>
              <a:rPr lang="en-US" sz="1400" dirty="0"/>
              <a:t>Zela Aviation is marketing the aircraft in online services and publications such as </a:t>
            </a:r>
            <a:r>
              <a:rPr lang="en-US" sz="1400" dirty="0" err="1"/>
              <a:t>GlobalPlaneSearch</a:t>
            </a:r>
            <a:r>
              <a:rPr lang="en-US" sz="1400" dirty="0"/>
              <a:t>, </a:t>
            </a:r>
            <a:r>
              <a:rPr lang="en-US" sz="1400" dirty="0" err="1"/>
              <a:t>AirFax</a:t>
            </a:r>
            <a:r>
              <a:rPr lang="en-US" sz="1400" dirty="0"/>
              <a:t>, </a:t>
            </a:r>
            <a:r>
              <a:rPr lang="en-US" sz="1400" dirty="0" err="1"/>
              <a:t>MyAirTrade</a:t>
            </a:r>
            <a:r>
              <a:rPr lang="en-US" sz="1400" dirty="0"/>
              <a:t>, </a:t>
            </a:r>
            <a:r>
              <a:rPr lang="en-US" sz="1400" dirty="0" err="1"/>
              <a:t>Speednews</a:t>
            </a:r>
            <a:r>
              <a:rPr lang="en-US" sz="1400" dirty="0"/>
              <a:t> </a:t>
            </a:r>
            <a:r>
              <a:rPr lang="en-US" sz="1400" dirty="0" err="1"/>
              <a:t>etc</a:t>
            </a:r>
            <a:endParaRPr lang="en-US" sz="1400" dirty="0"/>
          </a:p>
          <a:p>
            <a:r>
              <a:rPr lang="en-US" sz="1400" dirty="0"/>
              <a:t>Extensive Global Database: Direct exposure to airlines’ upper management and brokers all over the world</a:t>
            </a:r>
          </a:p>
          <a:p>
            <a:r>
              <a:rPr lang="en-US" sz="1400" dirty="0"/>
              <a:t>Circulars being sent on regular basis</a:t>
            </a:r>
          </a:p>
          <a:p>
            <a:r>
              <a:rPr lang="en-US" sz="1400" dirty="0"/>
              <a:t>Zela Aviation Website: A dedicated section will be created for each client and each aircraft with all necessary information</a:t>
            </a:r>
          </a:p>
          <a:p>
            <a:r>
              <a:rPr lang="en-US" sz="1400" dirty="0"/>
              <a:t>Attending Aviation Festivals like </a:t>
            </a:r>
            <a:r>
              <a:rPr lang="en-US" sz="1400" dirty="0" err="1"/>
              <a:t>Airfinance</a:t>
            </a:r>
            <a:r>
              <a:rPr lang="en-US" sz="1400" dirty="0"/>
              <a:t> Dublin, ITB Berlin, WTM London, seeking clients and potential buyers/lessees</a:t>
            </a:r>
          </a:p>
          <a:p>
            <a:endParaRPr lang="en-GB" dirty="0"/>
          </a:p>
        </p:txBody>
      </p:sp>
      <p:sp>
        <p:nvSpPr>
          <p:cNvPr id="4" name="Title 1">
            <a:extLst>
              <a:ext uri="{FF2B5EF4-FFF2-40B4-BE49-F238E27FC236}">
                <a16:creationId xmlns:a16="http://schemas.microsoft.com/office/drawing/2014/main" id="{3E9A3BF5-214F-46D0-8591-BAEE68137979}"/>
              </a:ext>
            </a:extLst>
          </p:cNvPr>
          <p:cNvSpPr>
            <a:spLocks noGrp="1"/>
          </p:cNvSpPr>
          <p:nvPr>
            <p:ph type="title"/>
          </p:nvPr>
        </p:nvSpPr>
        <p:spPr>
          <a:xfrm>
            <a:off x="677334" y="609600"/>
            <a:ext cx="9578962" cy="1101074"/>
          </a:xfrm>
        </p:spPr>
        <p:txBody>
          <a:bodyPr>
            <a:normAutofit/>
          </a:bodyPr>
          <a:lstStyle/>
          <a:p>
            <a:r>
              <a:rPr lang="en-GB" dirty="0"/>
              <a:t>Aircraft Remarketing</a:t>
            </a:r>
            <a:br>
              <a:rPr lang="en-GB" dirty="0"/>
            </a:br>
            <a:r>
              <a:rPr lang="en-GB" sz="1600" dirty="0">
                <a:solidFill>
                  <a:schemeClr val="tx1"/>
                </a:solidFill>
              </a:rPr>
              <a:t>How it works</a:t>
            </a:r>
            <a:endParaRPr lang="en-GB" dirty="0">
              <a:solidFill>
                <a:schemeClr val="tx1"/>
              </a:solidFill>
            </a:endParaRPr>
          </a:p>
        </p:txBody>
      </p:sp>
      <p:pic>
        <p:nvPicPr>
          <p:cNvPr id="1028" name="Picture 4" descr="Image result for aircraft remarketing">
            <a:extLst>
              <a:ext uri="{FF2B5EF4-FFF2-40B4-BE49-F238E27FC236}">
                <a16:creationId xmlns:a16="http://schemas.microsoft.com/office/drawing/2014/main" id="{49C4775B-89B7-4F19-A20A-E2F8C95B7F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60" r="17712" b="19642"/>
          <a:stretch/>
        </p:blipFill>
        <p:spPr bwMode="auto">
          <a:xfrm>
            <a:off x="7278624" y="1942401"/>
            <a:ext cx="4885188" cy="2689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047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9851-D023-406D-BA5A-F24E3D9E66A3}"/>
              </a:ext>
            </a:extLst>
          </p:cNvPr>
          <p:cNvSpPr>
            <a:spLocks noGrp="1"/>
          </p:cNvSpPr>
          <p:nvPr>
            <p:ph type="title"/>
          </p:nvPr>
        </p:nvSpPr>
        <p:spPr/>
        <p:txBody>
          <a:bodyPr/>
          <a:lstStyle/>
          <a:p>
            <a:r>
              <a:rPr lang="en-GB" dirty="0"/>
              <a:t>Why Zela Aviation</a:t>
            </a:r>
          </a:p>
        </p:txBody>
      </p:sp>
      <p:sp>
        <p:nvSpPr>
          <p:cNvPr id="3" name="Content Placeholder 2">
            <a:extLst>
              <a:ext uri="{FF2B5EF4-FFF2-40B4-BE49-F238E27FC236}">
                <a16:creationId xmlns:a16="http://schemas.microsoft.com/office/drawing/2014/main" id="{9A98596A-7D77-4BAC-B7AA-4924AE9016DF}"/>
              </a:ext>
            </a:extLst>
          </p:cNvPr>
          <p:cNvSpPr>
            <a:spLocks noGrp="1"/>
          </p:cNvSpPr>
          <p:nvPr>
            <p:ph idx="1"/>
          </p:nvPr>
        </p:nvSpPr>
        <p:spPr>
          <a:xfrm>
            <a:off x="677334" y="1923445"/>
            <a:ext cx="9964162" cy="4117917"/>
          </a:xfrm>
        </p:spPr>
        <p:txBody>
          <a:bodyPr>
            <a:normAutofit/>
          </a:bodyPr>
          <a:lstStyle/>
          <a:p>
            <a:pPr algn="just">
              <a:lnSpc>
                <a:spcPct val="150000"/>
              </a:lnSpc>
            </a:pPr>
            <a:r>
              <a:rPr lang="en-GB" sz="1600" dirty="0"/>
              <a:t>With 12-years presence in the industry of aircraft sales, leasing (ACMI and Dry Lease) and aircraft capacity management, Zela Aviation has built a broad network of clients and contacts around the world.</a:t>
            </a:r>
          </a:p>
          <a:p>
            <a:pPr algn="just">
              <a:lnSpc>
                <a:spcPct val="150000"/>
              </a:lnSpc>
            </a:pPr>
            <a:r>
              <a:rPr lang="en-GB" sz="1600" dirty="0"/>
              <a:t>Currently official ACMI GSA Partner of MIAT Mongolian Airlines and the first ACMI GSA of </a:t>
            </a:r>
            <a:r>
              <a:rPr lang="en-GB" sz="1600" dirty="0" err="1"/>
              <a:t>airBaltic</a:t>
            </a:r>
            <a:endParaRPr lang="en-GB" sz="1600" dirty="0"/>
          </a:p>
          <a:p>
            <a:pPr algn="just">
              <a:lnSpc>
                <a:spcPct val="150000"/>
              </a:lnSpc>
            </a:pPr>
            <a:r>
              <a:rPr lang="en-GB" sz="1600" dirty="0"/>
              <a:t>With offices in Cyprus, Athens (Oct 2019), London and Manchester, Zela Aviation has direct exposure into European, Asian and Northern African Markets. The company has now expanded its network in the North and South American markets, sealing a number of deals.</a:t>
            </a:r>
          </a:p>
          <a:p>
            <a:pPr marL="0" indent="0" algn="just">
              <a:lnSpc>
                <a:spcPct val="150000"/>
              </a:lnSpc>
              <a:buNone/>
            </a:pPr>
            <a:endParaRPr lang="en-GB" sz="1600" dirty="0"/>
          </a:p>
        </p:txBody>
      </p:sp>
    </p:spTree>
    <p:extLst>
      <p:ext uri="{BB962C8B-B14F-4D97-AF65-F5344CB8AC3E}">
        <p14:creationId xmlns:p14="http://schemas.microsoft.com/office/powerpoint/2010/main" val="98968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73482-5B2F-4136-86EE-866D23AECC47}"/>
              </a:ext>
            </a:extLst>
          </p:cNvPr>
          <p:cNvSpPr>
            <a:spLocks noGrp="1"/>
          </p:cNvSpPr>
          <p:nvPr>
            <p:ph type="title"/>
          </p:nvPr>
        </p:nvSpPr>
        <p:spPr>
          <a:xfrm>
            <a:off x="677334" y="609600"/>
            <a:ext cx="10136440" cy="954157"/>
          </a:xfrm>
        </p:spPr>
        <p:txBody>
          <a:bodyPr/>
          <a:lstStyle/>
          <a:p>
            <a:r>
              <a:rPr lang="en-GB" dirty="0"/>
              <a:t>Other Zela Aviation Services</a:t>
            </a:r>
          </a:p>
        </p:txBody>
      </p:sp>
      <p:grpSp>
        <p:nvGrpSpPr>
          <p:cNvPr id="19" name="Group 18">
            <a:extLst>
              <a:ext uri="{FF2B5EF4-FFF2-40B4-BE49-F238E27FC236}">
                <a16:creationId xmlns:a16="http://schemas.microsoft.com/office/drawing/2014/main" id="{57ACC5FF-D72C-4169-A470-66080E23E016}"/>
              </a:ext>
            </a:extLst>
          </p:cNvPr>
          <p:cNvGrpSpPr/>
          <p:nvPr/>
        </p:nvGrpSpPr>
        <p:grpSpPr>
          <a:xfrm>
            <a:off x="924333" y="1894045"/>
            <a:ext cx="10700762" cy="596124"/>
            <a:chOff x="924336" y="1683027"/>
            <a:chExt cx="10232234" cy="596124"/>
          </a:xfrm>
        </p:grpSpPr>
        <p:sp>
          <p:nvSpPr>
            <p:cNvPr id="20" name="Oval 19">
              <a:extLst>
                <a:ext uri="{FF2B5EF4-FFF2-40B4-BE49-F238E27FC236}">
                  <a16:creationId xmlns:a16="http://schemas.microsoft.com/office/drawing/2014/main" id="{D9413BD7-C259-4518-8048-86C111F14420}"/>
                </a:ext>
              </a:extLst>
            </p:cNvPr>
            <p:cNvSpPr/>
            <p:nvPr/>
          </p:nvSpPr>
          <p:spPr>
            <a:xfrm>
              <a:off x="924336" y="1683027"/>
              <a:ext cx="596124" cy="596124"/>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1" name="Chord 20">
              <a:extLst>
                <a:ext uri="{FF2B5EF4-FFF2-40B4-BE49-F238E27FC236}">
                  <a16:creationId xmlns:a16="http://schemas.microsoft.com/office/drawing/2014/main" id="{ED340C10-4017-4B41-AA1E-A572E99B3FC7}"/>
                </a:ext>
              </a:extLst>
            </p:cNvPr>
            <p:cNvSpPr/>
            <p:nvPr/>
          </p:nvSpPr>
          <p:spPr>
            <a:xfrm>
              <a:off x="983949" y="1742639"/>
              <a:ext cx="476899" cy="476899"/>
            </a:xfrm>
            <a:prstGeom prst="chord">
              <a:avLst>
                <a:gd name="adj1" fmla="val 1800000"/>
                <a:gd name="adj2" fmla="val 90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70F56475-9D1F-47BE-8733-CE72E4A3C325}"/>
                </a:ext>
              </a:extLst>
            </p:cNvPr>
            <p:cNvSpPr/>
            <p:nvPr/>
          </p:nvSpPr>
          <p:spPr>
            <a:xfrm>
              <a:off x="1644654" y="1683027"/>
              <a:ext cx="1763534" cy="596124"/>
            </a:xfrm>
            <a:custGeom>
              <a:avLst/>
              <a:gdLst>
                <a:gd name="connsiteX0" fmla="*/ 0 w 1763534"/>
                <a:gd name="connsiteY0" fmla="*/ 0 h 596124"/>
                <a:gd name="connsiteX1" fmla="*/ 1763534 w 1763534"/>
                <a:gd name="connsiteY1" fmla="*/ 0 h 596124"/>
                <a:gd name="connsiteX2" fmla="*/ 1763534 w 1763534"/>
                <a:gd name="connsiteY2" fmla="*/ 596124 h 596124"/>
                <a:gd name="connsiteX3" fmla="*/ 0 w 1763534"/>
                <a:gd name="connsiteY3" fmla="*/ 596124 h 596124"/>
                <a:gd name="connsiteX4" fmla="*/ 0 w 1763534"/>
                <a:gd name="connsiteY4" fmla="*/ 0 h 59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534" h="596124">
                  <a:moveTo>
                    <a:pt x="0" y="0"/>
                  </a:moveTo>
                  <a:lnTo>
                    <a:pt x="1763534" y="0"/>
                  </a:lnTo>
                  <a:lnTo>
                    <a:pt x="1763534" y="596124"/>
                  </a:lnTo>
                  <a:lnTo>
                    <a:pt x="0" y="5961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180"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Brokerage</a:t>
              </a:r>
            </a:p>
          </p:txBody>
        </p:sp>
        <p:sp>
          <p:nvSpPr>
            <p:cNvPr id="23" name="Oval 22">
              <a:extLst>
                <a:ext uri="{FF2B5EF4-FFF2-40B4-BE49-F238E27FC236}">
                  <a16:creationId xmlns:a16="http://schemas.microsoft.com/office/drawing/2014/main" id="{BFA772B0-6939-43A7-8E2E-F58829CD54E8}"/>
                </a:ext>
              </a:extLst>
            </p:cNvPr>
            <p:cNvSpPr/>
            <p:nvPr/>
          </p:nvSpPr>
          <p:spPr>
            <a:xfrm>
              <a:off x="3532381" y="1683027"/>
              <a:ext cx="596124" cy="596124"/>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4" name="Chord 23">
              <a:extLst>
                <a:ext uri="{FF2B5EF4-FFF2-40B4-BE49-F238E27FC236}">
                  <a16:creationId xmlns:a16="http://schemas.microsoft.com/office/drawing/2014/main" id="{183BF1DB-7968-4D4C-BB82-3E82EF834245}"/>
                </a:ext>
              </a:extLst>
            </p:cNvPr>
            <p:cNvSpPr/>
            <p:nvPr/>
          </p:nvSpPr>
          <p:spPr>
            <a:xfrm>
              <a:off x="3591993" y="1742639"/>
              <a:ext cx="476899" cy="476899"/>
            </a:xfrm>
            <a:prstGeom prst="chord">
              <a:avLst>
                <a:gd name="adj1" fmla="val 0"/>
                <a:gd name="adj2" fmla="val 108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Freeform: Shape 24">
              <a:extLst>
                <a:ext uri="{FF2B5EF4-FFF2-40B4-BE49-F238E27FC236}">
                  <a16:creationId xmlns:a16="http://schemas.microsoft.com/office/drawing/2014/main" id="{B70B1372-79A0-4A92-91CD-320C5BDEFE28}"/>
                </a:ext>
              </a:extLst>
            </p:cNvPr>
            <p:cNvSpPr/>
            <p:nvPr/>
          </p:nvSpPr>
          <p:spPr>
            <a:xfrm>
              <a:off x="4252698" y="1683027"/>
              <a:ext cx="1763534" cy="596124"/>
            </a:xfrm>
            <a:custGeom>
              <a:avLst/>
              <a:gdLst>
                <a:gd name="connsiteX0" fmla="*/ 0 w 1763534"/>
                <a:gd name="connsiteY0" fmla="*/ 0 h 596124"/>
                <a:gd name="connsiteX1" fmla="*/ 1763534 w 1763534"/>
                <a:gd name="connsiteY1" fmla="*/ 0 h 596124"/>
                <a:gd name="connsiteX2" fmla="*/ 1763534 w 1763534"/>
                <a:gd name="connsiteY2" fmla="*/ 596124 h 596124"/>
                <a:gd name="connsiteX3" fmla="*/ 0 w 1763534"/>
                <a:gd name="connsiteY3" fmla="*/ 596124 h 596124"/>
                <a:gd name="connsiteX4" fmla="*/ 0 w 1763534"/>
                <a:gd name="connsiteY4" fmla="*/ 0 h 59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534" h="596124">
                  <a:moveTo>
                    <a:pt x="0" y="0"/>
                  </a:moveTo>
                  <a:lnTo>
                    <a:pt x="1763534" y="0"/>
                  </a:lnTo>
                  <a:lnTo>
                    <a:pt x="1763534" y="596124"/>
                  </a:lnTo>
                  <a:lnTo>
                    <a:pt x="0" y="5961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180"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Aircraft Remarketing</a:t>
              </a:r>
            </a:p>
          </p:txBody>
        </p:sp>
        <p:sp>
          <p:nvSpPr>
            <p:cNvPr id="26" name="Oval 25">
              <a:extLst>
                <a:ext uri="{FF2B5EF4-FFF2-40B4-BE49-F238E27FC236}">
                  <a16:creationId xmlns:a16="http://schemas.microsoft.com/office/drawing/2014/main" id="{9EE70EEE-082E-4240-98B1-A7660B9EDA7A}"/>
                </a:ext>
              </a:extLst>
            </p:cNvPr>
            <p:cNvSpPr/>
            <p:nvPr/>
          </p:nvSpPr>
          <p:spPr>
            <a:xfrm>
              <a:off x="6140425" y="1683027"/>
              <a:ext cx="596124" cy="596124"/>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7" name="Chord 26">
              <a:extLst>
                <a:ext uri="{FF2B5EF4-FFF2-40B4-BE49-F238E27FC236}">
                  <a16:creationId xmlns:a16="http://schemas.microsoft.com/office/drawing/2014/main" id="{43F54D5D-5D92-458B-892D-87A7FA33FB90}"/>
                </a:ext>
              </a:extLst>
            </p:cNvPr>
            <p:cNvSpPr/>
            <p:nvPr/>
          </p:nvSpPr>
          <p:spPr>
            <a:xfrm>
              <a:off x="6200038" y="1742639"/>
              <a:ext cx="476899" cy="476899"/>
            </a:xfrm>
            <a:prstGeom prst="chord">
              <a:avLst>
                <a:gd name="adj1" fmla="val 19800000"/>
                <a:gd name="adj2" fmla="val 126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Freeform: Shape 27">
              <a:extLst>
                <a:ext uri="{FF2B5EF4-FFF2-40B4-BE49-F238E27FC236}">
                  <a16:creationId xmlns:a16="http://schemas.microsoft.com/office/drawing/2014/main" id="{5443F8DA-EB28-4198-A2FB-F3721DF6FCD9}"/>
                </a:ext>
              </a:extLst>
            </p:cNvPr>
            <p:cNvSpPr/>
            <p:nvPr/>
          </p:nvSpPr>
          <p:spPr>
            <a:xfrm>
              <a:off x="6860742" y="1683027"/>
              <a:ext cx="1763534" cy="596124"/>
            </a:xfrm>
            <a:custGeom>
              <a:avLst/>
              <a:gdLst>
                <a:gd name="connsiteX0" fmla="*/ 0 w 1763534"/>
                <a:gd name="connsiteY0" fmla="*/ 0 h 596124"/>
                <a:gd name="connsiteX1" fmla="*/ 1763534 w 1763534"/>
                <a:gd name="connsiteY1" fmla="*/ 0 h 596124"/>
                <a:gd name="connsiteX2" fmla="*/ 1763534 w 1763534"/>
                <a:gd name="connsiteY2" fmla="*/ 596124 h 596124"/>
                <a:gd name="connsiteX3" fmla="*/ 0 w 1763534"/>
                <a:gd name="connsiteY3" fmla="*/ 596124 h 596124"/>
                <a:gd name="connsiteX4" fmla="*/ 0 w 1763534"/>
                <a:gd name="connsiteY4" fmla="*/ 0 h 59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534" h="596124">
                  <a:moveTo>
                    <a:pt x="0" y="0"/>
                  </a:moveTo>
                  <a:lnTo>
                    <a:pt x="1763534" y="0"/>
                  </a:lnTo>
                  <a:lnTo>
                    <a:pt x="1763534" y="596124"/>
                  </a:lnTo>
                  <a:lnTo>
                    <a:pt x="0" y="5961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180"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Aircraft Capacity Management</a:t>
              </a:r>
            </a:p>
          </p:txBody>
        </p:sp>
        <p:sp>
          <p:nvSpPr>
            <p:cNvPr id="29" name="Oval 28">
              <a:extLst>
                <a:ext uri="{FF2B5EF4-FFF2-40B4-BE49-F238E27FC236}">
                  <a16:creationId xmlns:a16="http://schemas.microsoft.com/office/drawing/2014/main" id="{5D62FEBD-FB2C-4862-AD86-1FDFCB73FF82}"/>
                </a:ext>
              </a:extLst>
            </p:cNvPr>
            <p:cNvSpPr/>
            <p:nvPr/>
          </p:nvSpPr>
          <p:spPr>
            <a:xfrm>
              <a:off x="8886528" y="1683027"/>
              <a:ext cx="596124" cy="596124"/>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0" name="Chord 29">
              <a:extLst>
                <a:ext uri="{FF2B5EF4-FFF2-40B4-BE49-F238E27FC236}">
                  <a16:creationId xmlns:a16="http://schemas.microsoft.com/office/drawing/2014/main" id="{0EF876A5-DCD2-407C-A72F-08738A2A040D}"/>
                </a:ext>
              </a:extLst>
            </p:cNvPr>
            <p:cNvSpPr/>
            <p:nvPr/>
          </p:nvSpPr>
          <p:spPr>
            <a:xfrm>
              <a:off x="8946138" y="1742639"/>
              <a:ext cx="476899" cy="476899"/>
            </a:xfrm>
            <a:prstGeom prst="chord">
              <a:avLst>
                <a:gd name="adj1" fmla="val 16200000"/>
                <a:gd name="adj2" fmla="val 162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Freeform: Shape 30">
              <a:extLst>
                <a:ext uri="{FF2B5EF4-FFF2-40B4-BE49-F238E27FC236}">
                  <a16:creationId xmlns:a16="http://schemas.microsoft.com/office/drawing/2014/main" id="{2BD23E51-7DFF-4F03-BB1C-DBEA4583F6D7}"/>
                </a:ext>
              </a:extLst>
            </p:cNvPr>
            <p:cNvSpPr/>
            <p:nvPr/>
          </p:nvSpPr>
          <p:spPr>
            <a:xfrm>
              <a:off x="9560826" y="1683027"/>
              <a:ext cx="1595744" cy="596124"/>
            </a:xfrm>
            <a:custGeom>
              <a:avLst/>
              <a:gdLst>
                <a:gd name="connsiteX0" fmla="*/ 0 w 1763534"/>
                <a:gd name="connsiteY0" fmla="*/ 0 h 596124"/>
                <a:gd name="connsiteX1" fmla="*/ 1763534 w 1763534"/>
                <a:gd name="connsiteY1" fmla="*/ 0 h 596124"/>
                <a:gd name="connsiteX2" fmla="*/ 1763534 w 1763534"/>
                <a:gd name="connsiteY2" fmla="*/ 596124 h 596124"/>
                <a:gd name="connsiteX3" fmla="*/ 0 w 1763534"/>
                <a:gd name="connsiteY3" fmla="*/ 596124 h 596124"/>
                <a:gd name="connsiteX4" fmla="*/ 0 w 1763534"/>
                <a:gd name="connsiteY4" fmla="*/ 0 h 59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534" h="596124">
                  <a:moveTo>
                    <a:pt x="0" y="0"/>
                  </a:moveTo>
                  <a:lnTo>
                    <a:pt x="1763534" y="0"/>
                  </a:lnTo>
                  <a:lnTo>
                    <a:pt x="1763534" y="596124"/>
                  </a:lnTo>
                  <a:lnTo>
                    <a:pt x="0" y="5961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180"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Consulting</a:t>
              </a:r>
            </a:p>
          </p:txBody>
        </p:sp>
      </p:grpSp>
      <p:sp>
        <p:nvSpPr>
          <p:cNvPr id="33" name="TextBox 32">
            <a:extLst>
              <a:ext uri="{FF2B5EF4-FFF2-40B4-BE49-F238E27FC236}">
                <a16:creationId xmlns:a16="http://schemas.microsoft.com/office/drawing/2014/main" id="{4A09D439-D128-4FF2-9332-B7C9CFDE949C}"/>
              </a:ext>
            </a:extLst>
          </p:cNvPr>
          <p:cNvSpPr txBox="1"/>
          <p:nvPr/>
        </p:nvSpPr>
        <p:spPr>
          <a:xfrm>
            <a:off x="968756" y="2918929"/>
            <a:ext cx="1844285" cy="1815882"/>
          </a:xfrm>
          <a:prstGeom prst="rect">
            <a:avLst/>
          </a:prstGeom>
          <a:noFill/>
        </p:spPr>
        <p:txBody>
          <a:bodyPr wrap="square" rtlCol="0">
            <a:spAutoFit/>
          </a:bodyPr>
          <a:lstStyle/>
          <a:p>
            <a:pPr marL="285750" lvl="0" indent="-285750">
              <a:buFont typeface="Trebuchet MS" panose="020B0603020202020204" pitchFamily="34" charset="0"/>
              <a:buChar char="−"/>
            </a:pPr>
            <a:r>
              <a:rPr lang="en-US" sz="1400" dirty="0"/>
              <a:t>ACMI lease</a:t>
            </a:r>
          </a:p>
          <a:p>
            <a:pPr marL="285750" lvl="0" indent="-285750">
              <a:buFont typeface="Trebuchet MS" panose="020B0603020202020204" pitchFamily="34" charset="0"/>
              <a:buChar char="−"/>
            </a:pPr>
            <a:endParaRPr lang="en-US" sz="1400" dirty="0"/>
          </a:p>
          <a:p>
            <a:pPr marL="285750" lvl="0" indent="-285750">
              <a:buFont typeface="Trebuchet MS" panose="020B0603020202020204" pitchFamily="34" charset="0"/>
              <a:buChar char="−"/>
            </a:pPr>
            <a:r>
              <a:rPr lang="en-US" sz="1400" dirty="0">
                <a:solidFill>
                  <a:schemeClr val="tx1">
                    <a:hueOff val="0"/>
                    <a:satOff val="0"/>
                    <a:lumOff val="0"/>
                    <a:alphaOff val="0"/>
                  </a:schemeClr>
                </a:solidFill>
              </a:rPr>
              <a:t>Dry</a:t>
            </a:r>
            <a:r>
              <a:rPr lang="en-US" sz="1400" dirty="0"/>
              <a:t> Lease</a:t>
            </a:r>
          </a:p>
          <a:p>
            <a:pPr marL="285750" lvl="0" indent="-285750">
              <a:buFont typeface="Trebuchet MS" panose="020B0603020202020204" pitchFamily="34" charset="0"/>
              <a:buChar char="−"/>
            </a:pPr>
            <a:endParaRPr lang="en-US" sz="1400" dirty="0"/>
          </a:p>
          <a:p>
            <a:pPr marL="285750" lvl="0" indent="-285750">
              <a:buFont typeface="Trebuchet MS" panose="020B0603020202020204" pitchFamily="34" charset="0"/>
              <a:buChar char="−"/>
            </a:pPr>
            <a:r>
              <a:rPr lang="en-US" sz="1400" dirty="0"/>
              <a:t>Aircraft Sales</a:t>
            </a:r>
          </a:p>
          <a:p>
            <a:pPr marL="285750" lvl="0" indent="-285750">
              <a:buFont typeface="Trebuchet MS" panose="020B0603020202020204" pitchFamily="34" charset="0"/>
              <a:buChar char="−"/>
            </a:pPr>
            <a:endParaRPr lang="en-US" sz="1400" dirty="0"/>
          </a:p>
          <a:p>
            <a:pPr marL="285750" lvl="0" indent="-285750">
              <a:buFont typeface="Trebuchet MS" panose="020B0603020202020204" pitchFamily="34" charset="0"/>
              <a:buChar char="−"/>
            </a:pPr>
            <a:r>
              <a:rPr lang="en-US" sz="1400" dirty="0"/>
              <a:t>Charter Flights</a:t>
            </a:r>
          </a:p>
          <a:p>
            <a:endParaRPr lang="en-GB" sz="1400" dirty="0"/>
          </a:p>
        </p:txBody>
      </p:sp>
      <p:sp>
        <p:nvSpPr>
          <p:cNvPr id="34" name="TextBox 33">
            <a:extLst>
              <a:ext uri="{FF2B5EF4-FFF2-40B4-BE49-F238E27FC236}">
                <a16:creationId xmlns:a16="http://schemas.microsoft.com/office/drawing/2014/main" id="{6C10C869-9178-4B53-8727-B0F068608B6D}"/>
              </a:ext>
            </a:extLst>
          </p:cNvPr>
          <p:cNvSpPr txBox="1"/>
          <p:nvPr/>
        </p:nvSpPr>
        <p:spPr>
          <a:xfrm>
            <a:off x="3696223" y="2918929"/>
            <a:ext cx="1974167" cy="1169551"/>
          </a:xfrm>
          <a:prstGeom prst="rect">
            <a:avLst/>
          </a:prstGeom>
          <a:noFill/>
        </p:spPr>
        <p:txBody>
          <a:bodyPr wrap="square" rtlCol="0">
            <a:spAutoFit/>
          </a:bodyPr>
          <a:lstStyle/>
          <a:p>
            <a:pPr marL="285750" lvl="0" indent="-285750">
              <a:buFont typeface="Trebuchet MS" panose="020B0603020202020204" pitchFamily="34" charset="0"/>
              <a:buChar char="−"/>
            </a:pPr>
            <a:r>
              <a:rPr lang="en-US" sz="1400" dirty="0"/>
              <a:t>Mandated Aircraft</a:t>
            </a:r>
          </a:p>
          <a:p>
            <a:pPr marL="285750" lvl="0" indent="-285750">
              <a:buFont typeface="Trebuchet MS" panose="020B0603020202020204" pitchFamily="34" charset="0"/>
              <a:buChar char="−"/>
            </a:pPr>
            <a:endParaRPr lang="en-US" sz="1400" dirty="0"/>
          </a:p>
          <a:p>
            <a:pPr marL="285750" lvl="0" indent="-285750">
              <a:buFont typeface="Trebuchet MS" panose="020B0603020202020204" pitchFamily="34" charset="0"/>
              <a:buChar char="−"/>
            </a:pPr>
            <a:r>
              <a:rPr lang="en-US" sz="1400" dirty="0"/>
              <a:t>Up-to-date database</a:t>
            </a:r>
          </a:p>
          <a:p>
            <a:endParaRPr lang="en-GB" sz="1400" dirty="0"/>
          </a:p>
        </p:txBody>
      </p:sp>
      <p:sp>
        <p:nvSpPr>
          <p:cNvPr id="35" name="TextBox 34">
            <a:extLst>
              <a:ext uri="{FF2B5EF4-FFF2-40B4-BE49-F238E27FC236}">
                <a16:creationId xmlns:a16="http://schemas.microsoft.com/office/drawing/2014/main" id="{ACC7C7AD-4ED8-4CCA-A047-DD4CED531591}"/>
              </a:ext>
            </a:extLst>
          </p:cNvPr>
          <p:cNvSpPr txBox="1"/>
          <p:nvPr/>
        </p:nvSpPr>
        <p:spPr>
          <a:xfrm>
            <a:off x="6423689" y="2918929"/>
            <a:ext cx="2285876" cy="1600438"/>
          </a:xfrm>
          <a:prstGeom prst="rect">
            <a:avLst/>
          </a:prstGeom>
          <a:noFill/>
        </p:spPr>
        <p:txBody>
          <a:bodyPr wrap="square" rtlCol="0">
            <a:spAutoFit/>
          </a:bodyPr>
          <a:lstStyle/>
          <a:p>
            <a:pPr marL="285750" lvl="0" indent="-285750">
              <a:buFont typeface="Trebuchet MS" panose="020B0603020202020204" pitchFamily="34" charset="0"/>
              <a:buChar char="−"/>
            </a:pPr>
            <a:r>
              <a:rPr lang="en-GB" sz="1400" dirty="0"/>
              <a:t>Official ACMI GSA of MIAT Mongolia Airlines</a:t>
            </a:r>
          </a:p>
          <a:p>
            <a:pPr marL="285750" lvl="0" indent="-285750">
              <a:buFont typeface="Trebuchet MS" panose="020B0603020202020204" pitchFamily="34" charset="0"/>
              <a:buChar char="−"/>
            </a:pPr>
            <a:endParaRPr lang="en-GB" sz="1400" dirty="0"/>
          </a:p>
          <a:p>
            <a:pPr marL="285750" lvl="0" indent="-285750">
              <a:buFont typeface="Trebuchet MS" panose="020B0603020202020204" pitchFamily="34" charset="0"/>
              <a:buChar char="−"/>
            </a:pPr>
            <a:r>
              <a:rPr lang="en-GB" sz="1400" dirty="0"/>
              <a:t>Managing airline’s fleet for leasing/ purchasing/sale</a:t>
            </a:r>
          </a:p>
          <a:p>
            <a:endParaRPr lang="en-GB" sz="1400" dirty="0"/>
          </a:p>
        </p:txBody>
      </p:sp>
      <p:sp>
        <p:nvSpPr>
          <p:cNvPr id="36" name="TextBox 35">
            <a:extLst>
              <a:ext uri="{FF2B5EF4-FFF2-40B4-BE49-F238E27FC236}">
                <a16:creationId xmlns:a16="http://schemas.microsoft.com/office/drawing/2014/main" id="{CDDEFC9C-9568-4806-B2D9-3C6854DBB767}"/>
              </a:ext>
            </a:extLst>
          </p:cNvPr>
          <p:cNvSpPr txBox="1"/>
          <p:nvPr/>
        </p:nvSpPr>
        <p:spPr>
          <a:xfrm>
            <a:off x="9305653" y="2918929"/>
            <a:ext cx="2428736" cy="1169551"/>
          </a:xfrm>
          <a:prstGeom prst="rect">
            <a:avLst/>
          </a:prstGeom>
          <a:noFill/>
        </p:spPr>
        <p:txBody>
          <a:bodyPr wrap="square" rtlCol="0">
            <a:spAutoFit/>
          </a:bodyPr>
          <a:lstStyle/>
          <a:p>
            <a:pPr marL="285750" lvl="0" indent="-285750">
              <a:buFont typeface="Trebuchet MS" panose="020B0603020202020204" pitchFamily="34" charset="0"/>
              <a:buChar char="−"/>
            </a:pPr>
            <a:r>
              <a:rPr lang="en-GB" sz="1400" dirty="0"/>
              <a:t>Feasibility studies for fleet management for start-ups and established carriers</a:t>
            </a:r>
          </a:p>
          <a:p>
            <a:endParaRPr lang="en-GB" sz="1400" dirty="0"/>
          </a:p>
        </p:txBody>
      </p:sp>
    </p:spTree>
    <p:extLst>
      <p:ext uri="{BB962C8B-B14F-4D97-AF65-F5344CB8AC3E}">
        <p14:creationId xmlns:p14="http://schemas.microsoft.com/office/powerpoint/2010/main" val="3942309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close up of a plane&#10;&#10;Description generated with high confidence">
            <a:extLst>
              <a:ext uri="{FF2B5EF4-FFF2-40B4-BE49-F238E27FC236}">
                <a16:creationId xmlns:a16="http://schemas.microsoft.com/office/drawing/2014/main" id="{810D5DEE-08BB-47C9-B26A-A654F85A5AEA}"/>
              </a:ext>
            </a:extLst>
          </p:cNvPr>
          <p:cNvPicPr>
            <a:picLocks noChangeAspect="1"/>
          </p:cNvPicPr>
          <p:nvPr/>
        </p:nvPicPr>
        <p:blipFill rotWithShape="1">
          <a:blip r:embed="rId2">
            <a:extLst/>
          </a:blip>
          <a:srcRect l="28225" r="46793" b="-2"/>
          <a:stretch/>
        </p:blipFill>
        <p:spPr>
          <a:xfrm>
            <a:off x="19" y="10"/>
            <a:ext cx="3176318"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570C516-0F2B-42D7-A35C-A8DBE258E60B}"/>
              </a:ext>
            </a:extLst>
          </p:cNvPr>
          <p:cNvSpPr>
            <a:spLocks noGrp="1"/>
          </p:cNvSpPr>
          <p:nvPr>
            <p:ph type="title"/>
          </p:nvPr>
        </p:nvSpPr>
        <p:spPr>
          <a:xfrm>
            <a:off x="2849562" y="609600"/>
            <a:ext cx="6424440" cy="1320800"/>
          </a:xfrm>
        </p:spPr>
        <p:txBody>
          <a:bodyPr>
            <a:normAutofit/>
          </a:bodyPr>
          <a:lstStyle/>
          <a:p>
            <a:r>
              <a:rPr lang="en-GB" dirty="0"/>
              <a:t>ACMI Lease</a:t>
            </a:r>
          </a:p>
        </p:txBody>
      </p:sp>
      <p:sp>
        <p:nvSpPr>
          <p:cNvPr id="3" name="Content Placeholder 2">
            <a:extLst>
              <a:ext uri="{FF2B5EF4-FFF2-40B4-BE49-F238E27FC236}">
                <a16:creationId xmlns:a16="http://schemas.microsoft.com/office/drawing/2014/main" id="{89FC8437-7C99-4522-A939-8CEA58B6E450}"/>
              </a:ext>
            </a:extLst>
          </p:cNvPr>
          <p:cNvSpPr>
            <a:spLocks noGrp="1"/>
          </p:cNvSpPr>
          <p:nvPr>
            <p:ph idx="1"/>
          </p:nvPr>
        </p:nvSpPr>
        <p:spPr>
          <a:xfrm>
            <a:off x="2849562" y="2072814"/>
            <a:ext cx="7850522" cy="3880773"/>
          </a:xfrm>
        </p:spPr>
        <p:txBody>
          <a:bodyPr>
            <a:normAutofit/>
          </a:bodyPr>
          <a:lstStyle/>
          <a:p>
            <a:pPr algn="just"/>
            <a:r>
              <a:rPr lang="en-GB" dirty="0"/>
              <a:t>ACMI/Aircraft Leasing team has considerable aircraft charter and lease management experience going back many years. </a:t>
            </a:r>
          </a:p>
          <a:p>
            <a:pPr algn="just"/>
            <a:r>
              <a:rPr lang="en-GB" dirty="0"/>
              <a:t>Working with a large range of carriers globally, always in touch with the current industry trends and  their business developments to be in a position to give our clients the best service. </a:t>
            </a:r>
          </a:p>
          <a:p>
            <a:pPr algn="just"/>
            <a:r>
              <a:rPr lang="en-GB" dirty="0"/>
              <a:t>Able to provide aircraft anywhere in the world to meet short, medium and long term requirements</a:t>
            </a:r>
          </a:p>
          <a:p>
            <a:pPr algn="just"/>
            <a:endParaRPr lang="en-GB" dirty="0"/>
          </a:p>
        </p:txBody>
      </p:sp>
    </p:spTree>
    <p:extLst>
      <p:ext uri="{BB962C8B-B14F-4D97-AF65-F5344CB8AC3E}">
        <p14:creationId xmlns:p14="http://schemas.microsoft.com/office/powerpoint/2010/main" val="3642055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 large passenger jet flying through a cloudy blue sky&#10;&#10;Description generated with very high confidence">
            <a:extLst>
              <a:ext uri="{FF2B5EF4-FFF2-40B4-BE49-F238E27FC236}">
                <a16:creationId xmlns:a16="http://schemas.microsoft.com/office/drawing/2014/main" id="{1319A20E-0A52-48A4-91E9-7D77FFF2F1A4}"/>
              </a:ext>
            </a:extLst>
          </p:cNvPr>
          <p:cNvPicPr>
            <a:picLocks noChangeAspect="1"/>
          </p:cNvPicPr>
          <p:nvPr/>
        </p:nvPicPr>
        <p:blipFill rotWithShape="1">
          <a:blip r:embed="rId2">
            <a:extLst/>
          </a:blip>
          <a:srcRect t="16045"/>
          <a:stretch/>
        </p:blipFill>
        <p:spPr>
          <a:xfrm>
            <a:off x="1" y="10"/>
            <a:ext cx="12191999" cy="6857990"/>
          </a:xfrm>
          <a:prstGeom prst="rect">
            <a:avLst/>
          </a:prstGeom>
          <a:noFill/>
        </p:spPr>
      </p:pic>
      <p:sp>
        <p:nvSpPr>
          <p:cNvPr id="9" name="Parallelogram 8">
            <a:extLst>
              <a:ext uri="{FF2B5EF4-FFF2-40B4-BE49-F238E27FC236}">
                <a16:creationId xmlns:a16="http://schemas.microsoft.com/office/drawing/2014/main" id="{442B55CB-F27D-4C06-89E5-4EC99A519CB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9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48527540-7F01-4C2E-9641-738882048E3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6F60FB6-F855-43F0-A752-3719156C1E0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70669A81-0E9B-4B42-AFEA-8F672C6CFB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8C93E0C6-CF08-4771-B5A9-6018CB3AED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A011F1B8-62C5-4D08-A621-EAD05C7D690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C6A6AECB-428C-4CB4-B65A-359F08B6D8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28D1A6ED-2AB6-46A3-A315-485B8BF936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B61CE46B-8525-46A8-AB7B-DCBCC1B65F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4412B991-9935-45FB-A17E-8F30DD8325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DD6B6433-CCD9-42F6-83C5-76BCAA8FEE6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0F4B38F-3A0F-4431-B870-8487900D3BB5}"/>
              </a:ext>
            </a:extLst>
          </p:cNvPr>
          <p:cNvSpPr>
            <a:spLocks noGrp="1"/>
          </p:cNvSpPr>
          <p:nvPr>
            <p:ph type="title"/>
          </p:nvPr>
        </p:nvSpPr>
        <p:spPr>
          <a:xfrm>
            <a:off x="2786047" y="609600"/>
            <a:ext cx="6487955" cy="1320800"/>
          </a:xfrm>
        </p:spPr>
        <p:txBody>
          <a:bodyPr anchor="t">
            <a:normAutofit/>
          </a:bodyPr>
          <a:lstStyle/>
          <a:p>
            <a:r>
              <a:rPr lang="en-GB" dirty="0"/>
              <a:t>Dry Lease &amp; Aircraft Sales/Acquisition</a:t>
            </a:r>
          </a:p>
        </p:txBody>
      </p:sp>
      <p:sp>
        <p:nvSpPr>
          <p:cNvPr id="3" name="Content Placeholder 2">
            <a:extLst>
              <a:ext uri="{FF2B5EF4-FFF2-40B4-BE49-F238E27FC236}">
                <a16:creationId xmlns:a16="http://schemas.microsoft.com/office/drawing/2014/main" id="{71E69B0A-9F0E-4C95-9302-D7A57B799EA3}"/>
              </a:ext>
            </a:extLst>
          </p:cNvPr>
          <p:cNvSpPr>
            <a:spLocks noGrp="1"/>
          </p:cNvSpPr>
          <p:nvPr>
            <p:ph idx="1"/>
          </p:nvPr>
        </p:nvSpPr>
        <p:spPr>
          <a:xfrm>
            <a:off x="2786047" y="2159000"/>
            <a:ext cx="6487955" cy="3054684"/>
          </a:xfrm>
        </p:spPr>
        <p:txBody>
          <a:bodyPr>
            <a:normAutofit/>
          </a:bodyPr>
          <a:lstStyle/>
          <a:p>
            <a:r>
              <a:rPr lang="en-GB" dirty="0"/>
              <a:t>We support airlines in making the correct choice when selecting an aircraft on dry lease and/or straight purchase.</a:t>
            </a:r>
          </a:p>
          <a:p>
            <a:endParaRPr lang="en-GB" dirty="0"/>
          </a:p>
          <a:p>
            <a:r>
              <a:rPr lang="en-GB" dirty="0"/>
              <a:t>Zela Aviation is able to draw on a wealth of experience from third parties that has worked with over the years on such projects where there is a need for a specific resource with a specific skill.</a:t>
            </a:r>
          </a:p>
          <a:p>
            <a:endParaRPr lang="en-GB" dirty="0"/>
          </a:p>
        </p:txBody>
      </p:sp>
      <p:pic>
        <p:nvPicPr>
          <p:cNvPr id="6" name="Picture 5">
            <a:extLst>
              <a:ext uri="{FF2B5EF4-FFF2-40B4-BE49-F238E27FC236}">
                <a16:creationId xmlns:a16="http://schemas.microsoft.com/office/drawing/2014/main" id="{774D3E55-E5D4-456F-B0C5-5C495CC3BA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960" y="5947508"/>
            <a:ext cx="1174800" cy="721865"/>
          </a:xfrm>
          <a:prstGeom prst="rect">
            <a:avLst/>
          </a:prstGeom>
        </p:spPr>
      </p:pic>
    </p:spTree>
    <p:extLst>
      <p:ext uri="{BB962C8B-B14F-4D97-AF65-F5344CB8AC3E}">
        <p14:creationId xmlns:p14="http://schemas.microsoft.com/office/powerpoint/2010/main" val="1681078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B4DBC-6234-4EE9-B35B-A6E01B320604}"/>
              </a:ext>
            </a:extLst>
          </p:cNvPr>
          <p:cNvSpPr>
            <a:spLocks noGrp="1"/>
          </p:cNvSpPr>
          <p:nvPr>
            <p:ph type="title"/>
          </p:nvPr>
        </p:nvSpPr>
        <p:spPr>
          <a:xfrm>
            <a:off x="677334" y="609600"/>
            <a:ext cx="9578962" cy="1101074"/>
          </a:xfrm>
        </p:spPr>
        <p:txBody>
          <a:bodyPr/>
          <a:lstStyle/>
          <a:p>
            <a:r>
              <a:rPr lang="en-GB" dirty="0"/>
              <a:t>Charter Flights</a:t>
            </a:r>
          </a:p>
        </p:txBody>
      </p:sp>
      <p:sp>
        <p:nvSpPr>
          <p:cNvPr id="3" name="Content Placeholder 2">
            <a:extLst>
              <a:ext uri="{FF2B5EF4-FFF2-40B4-BE49-F238E27FC236}">
                <a16:creationId xmlns:a16="http://schemas.microsoft.com/office/drawing/2014/main" id="{062EAF87-3AFC-44ED-B9D1-EC0F36096FCD}"/>
              </a:ext>
            </a:extLst>
          </p:cNvPr>
          <p:cNvSpPr>
            <a:spLocks noGrp="1"/>
          </p:cNvSpPr>
          <p:nvPr>
            <p:ph idx="1"/>
          </p:nvPr>
        </p:nvSpPr>
        <p:spPr>
          <a:xfrm>
            <a:off x="677334" y="2005855"/>
            <a:ext cx="6846413" cy="3150084"/>
          </a:xfrm>
        </p:spPr>
        <p:txBody>
          <a:bodyPr/>
          <a:lstStyle/>
          <a:p>
            <a:pPr algn="just"/>
            <a:r>
              <a:rPr lang="en-GB" dirty="0"/>
              <a:t>International network of airline contacts enables us to source aircraft charters worldwide.</a:t>
            </a:r>
          </a:p>
          <a:p>
            <a:pPr marL="0" indent="0" algn="just">
              <a:buNone/>
            </a:pPr>
            <a:endParaRPr lang="en-GB" dirty="0"/>
          </a:p>
          <a:p>
            <a:pPr algn="just"/>
            <a:r>
              <a:rPr lang="en-GB" dirty="0"/>
              <a:t>With Zela Aviation you have a wide variety of aircraft charter options. It could be a one-off aircraft charter or a long-term flight programme; an all-economy airliner, or a VIP-configured aircraft. You simply set the schedule and the route and we will work out all the details to make sure your aircraft is tailored to your requirements and budget. </a:t>
            </a:r>
          </a:p>
          <a:p>
            <a:pPr marL="0" indent="0" algn="just">
              <a:buNone/>
            </a:pPr>
            <a:endParaRPr lang="en-GB" dirty="0"/>
          </a:p>
        </p:txBody>
      </p:sp>
      <p:pic>
        <p:nvPicPr>
          <p:cNvPr id="4" name="Content Placeholder 4" descr="Full, Part and Ad-hoc aircraft air charter">
            <a:extLst>
              <a:ext uri="{FF2B5EF4-FFF2-40B4-BE49-F238E27FC236}">
                <a16:creationId xmlns:a16="http://schemas.microsoft.com/office/drawing/2014/main" id="{A68FB7FE-125B-4DFE-9979-529145F61D83}"/>
              </a:ext>
            </a:extLst>
          </p:cNvPr>
          <p:cNvPicPr>
            <a:picLocks noChangeAspect="1"/>
          </p:cNvPicPr>
          <p:nvPr/>
        </p:nvPicPr>
        <p:blipFill>
          <a:blip r:embed="rId2"/>
          <a:srcRect/>
          <a:stretch>
            <a:fillRect/>
          </a:stretch>
        </p:blipFill>
        <p:spPr>
          <a:xfrm>
            <a:off x="8613007" y="2005855"/>
            <a:ext cx="2676978" cy="3445265"/>
          </a:xfrm>
          <a:prstGeom prst="rect">
            <a:avLst/>
          </a:prstGeom>
        </p:spPr>
      </p:pic>
    </p:spTree>
    <p:extLst>
      <p:ext uri="{BB962C8B-B14F-4D97-AF65-F5344CB8AC3E}">
        <p14:creationId xmlns:p14="http://schemas.microsoft.com/office/powerpoint/2010/main" val="1153425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person, table, indoor&#10;&#10;Description generated with very high confidence">
            <a:extLst>
              <a:ext uri="{FF2B5EF4-FFF2-40B4-BE49-F238E27FC236}">
                <a16:creationId xmlns:a16="http://schemas.microsoft.com/office/drawing/2014/main" id="{DDBAE366-0C5F-4FCC-9B6E-77CBB53805A1}"/>
              </a:ext>
            </a:extLst>
          </p:cNvPr>
          <p:cNvPicPr>
            <a:picLocks noChangeAspect="1"/>
          </p:cNvPicPr>
          <p:nvPr/>
        </p:nvPicPr>
        <p:blipFill rotWithShape="1">
          <a:blip r:embed="rId2">
            <a:extLst/>
          </a:blip>
          <a:srcRect l="14717" r="4287" b="1"/>
          <a:stretch/>
        </p:blipFill>
        <p:spPr>
          <a:xfrm>
            <a:off x="677334" y="1806405"/>
            <a:ext cx="3144597" cy="3882362"/>
          </a:xfrm>
          <a:prstGeom prst="rect">
            <a:avLst/>
          </a:prstGeom>
        </p:spPr>
      </p:pic>
      <p:sp>
        <p:nvSpPr>
          <p:cNvPr id="4" name="Title 3">
            <a:extLst>
              <a:ext uri="{FF2B5EF4-FFF2-40B4-BE49-F238E27FC236}">
                <a16:creationId xmlns:a16="http://schemas.microsoft.com/office/drawing/2014/main" id="{E9B0DB84-8B7E-45E0-9FD1-56A40A8A5F64}"/>
              </a:ext>
            </a:extLst>
          </p:cNvPr>
          <p:cNvSpPr>
            <a:spLocks noGrp="1"/>
          </p:cNvSpPr>
          <p:nvPr>
            <p:ph type="title"/>
          </p:nvPr>
        </p:nvSpPr>
        <p:spPr>
          <a:xfrm>
            <a:off x="677334" y="609600"/>
            <a:ext cx="8596668" cy="1320800"/>
          </a:xfrm>
        </p:spPr>
        <p:txBody>
          <a:bodyPr anchor="t">
            <a:normAutofit/>
          </a:bodyPr>
          <a:lstStyle/>
          <a:p>
            <a:r>
              <a:rPr lang="en-GB" dirty="0"/>
              <a:t>Consulting</a:t>
            </a:r>
          </a:p>
        </p:txBody>
      </p:sp>
      <p:sp>
        <p:nvSpPr>
          <p:cNvPr id="5" name="Content Placeholder 4">
            <a:extLst>
              <a:ext uri="{FF2B5EF4-FFF2-40B4-BE49-F238E27FC236}">
                <a16:creationId xmlns:a16="http://schemas.microsoft.com/office/drawing/2014/main" id="{61DB2455-725F-477A-9355-536FDD6EB64E}"/>
              </a:ext>
            </a:extLst>
          </p:cNvPr>
          <p:cNvSpPr>
            <a:spLocks noGrp="1"/>
          </p:cNvSpPr>
          <p:nvPr>
            <p:ph idx="1"/>
          </p:nvPr>
        </p:nvSpPr>
        <p:spPr>
          <a:xfrm>
            <a:off x="4496297" y="1807994"/>
            <a:ext cx="6043366" cy="3880773"/>
          </a:xfrm>
        </p:spPr>
        <p:txBody>
          <a:bodyPr>
            <a:normAutofit/>
          </a:bodyPr>
          <a:lstStyle/>
          <a:p>
            <a:pPr marL="0" indent="0" algn="just">
              <a:buNone/>
            </a:pPr>
            <a:r>
              <a:rPr lang="en-GB" dirty="0"/>
              <a:t>The Zela Aviation Consultancy department offers support and expert advice on all aspects of aviation from the following services:</a:t>
            </a:r>
          </a:p>
          <a:p>
            <a:pPr marL="0" indent="0" algn="just">
              <a:buNone/>
            </a:pPr>
            <a:endParaRPr lang="en-GB" dirty="0"/>
          </a:p>
          <a:p>
            <a:pPr lvl="1" algn="just"/>
            <a:r>
              <a:rPr lang="en-GB" dirty="0"/>
              <a:t>Feasibility studies for airline / operator start-ups</a:t>
            </a:r>
          </a:p>
          <a:p>
            <a:pPr lvl="1" algn="just"/>
            <a:r>
              <a:rPr lang="en-GB" dirty="0"/>
              <a:t>Business plans</a:t>
            </a:r>
          </a:p>
          <a:p>
            <a:pPr lvl="1" algn="just"/>
            <a:r>
              <a:rPr lang="en-GB" dirty="0"/>
              <a:t>Aircraft acquisition</a:t>
            </a:r>
          </a:p>
          <a:p>
            <a:pPr lvl="1" algn="just"/>
            <a:r>
              <a:rPr lang="en-GB" dirty="0"/>
              <a:t>Fleet Planning</a:t>
            </a:r>
          </a:p>
          <a:p>
            <a:pPr lvl="1" algn="just"/>
            <a:r>
              <a:rPr lang="en-GB" dirty="0"/>
              <a:t>Network Planning</a:t>
            </a:r>
          </a:p>
          <a:p>
            <a:pPr marL="0" indent="0" algn="just">
              <a:buNone/>
            </a:pPr>
            <a:endParaRPr lang="en-GB" dirty="0"/>
          </a:p>
        </p:txBody>
      </p:sp>
    </p:spTree>
    <p:extLst>
      <p:ext uri="{BB962C8B-B14F-4D97-AF65-F5344CB8AC3E}">
        <p14:creationId xmlns:p14="http://schemas.microsoft.com/office/powerpoint/2010/main" val="1923127267"/>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373545"/>
      </a:dk2>
      <a:lt2>
        <a:srgbClr val="DCD8DC"/>
      </a:lt2>
      <a:accent1>
        <a:srgbClr val="864EA9"/>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Facet">
  <a:themeElements>
    <a:clrScheme name="Custom 1">
      <a:dk1>
        <a:sysClr val="windowText" lastClr="000000"/>
      </a:dk1>
      <a:lt1>
        <a:sysClr val="window" lastClr="FFFFFF"/>
      </a:lt1>
      <a:dk2>
        <a:srgbClr val="373545"/>
      </a:dk2>
      <a:lt2>
        <a:srgbClr val="DCD8DC"/>
      </a:lt2>
      <a:accent1>
        <a:srgbClr val="864EA9"/>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199</TotalTime>
  <Words>746</Words>
  <Application>Microsoft Office PowerPoint</Application>
  <PresentationFormat>Widescreen</PresentationFormat>
  <Paragraphs>124</Paragraphs>
  <Slides>12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Century Gothic</vt:lpstr>
      <vt:lpstr>Trebuchet MS</vt:lpstr>
      <vt:lpstr>Wingdings 3</vt:lpstr>
      <vt:lpstr>Facet</vt:lpstr>
      <vt:lpstr>Facet</vt:lpstr>
      <vt:lpstr>Zela Aviation</vt:lpstr>
      <vt:lpstr>Aircraft Remarketing What we offer</vt:lpstr>
      <vt:lpstr>Aircraft Remarketing How it works</vt:lpstr>
      <vt:lpstr>Why Zela Aviation</vt:lpstr>
      <vt:lpstr>Other Zela Aviation Services</vt:lpstr>
      <vt:lpstr>ACMI Lease</vt:lpstr>
      <vt:lpstr>Dry Lease &amp; Aircraft Sales/Acquisition</vt:lpstr>
      <vt:lpstr>Charter Flights</vt:lpstr>
      <vt:lpstr>Consulting</vt:lpstr>
      <vt:lpstr>Meet the team</vt:lpstr>
      <vt:lpstr>Contact Us Contact details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Zela Aviation</dc:title>
  <dc:creator>Andreas Christoforides</dc:creator>
  <cp:lastModifiedBy>Andreas Christoforides</cp:lastModifiedBy>
  <cp:revision>29</cp:revision>
  <dcterms:created xsi:type="dcterms:W3CDTF">2017-10-05T07:21:14Z</dcterms:created>
  <dcterms:modified xsi:type="dcterms:W3CDTF">2019-02-25T11:17:18Z</dcterms:modified>
</cp:coreProperties>
</file>